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Nunito ExtraBold"/>
      <p:bold r:id="rId33"/>
      <p:boldItalic r:id="rId34"/>
    </p:embeddedFont>
    <p:embeddedFont>
      <p:font typeface="Poppins Medium"/>
      <p:regular r:id="rId35"/>
      <p:bold r:id="rId36"/>
      <p:italic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FFFF"/>
          </p15:clr>
        </p15:guide>
        <p15:guide id="2" pos="2880">
          <p15:clr>
            <a:srgbClr val="00FFFF"/>
          </p15:clr>
        </p15:guide>
        <p15:guide id="3" pos="340">
          <p15:clr>
            <a:srgbClr val="00FFFF"/>
          </p15:clr>
        </p15:guide>
        <p15:guide id="4" pos="5420">
          <p15:clr>
            <a:srgbClr val="00FFFF"/>
          </p15:clr>
        </p15:guide>
        <p15:guide id="5" orient="horz" pos="88">
          <p15:clr>
            <a:srgbClr val="00FFFF"/>
          </p15:clr>
        </p15:guide>
        <p15:guide id="6" orient="horz" pos="469">
          <p15:clr>
            <a:srgbClr val="00FF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40"/>
        <p:guide pos="5420"/>
        <p:guide pos="88" orient="horz"/>
        <p:guide pos="46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NunitoExtra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Medium-regular.fntdata"/><Relationship Id="rId12" Type="http://schemas.openxmlformats.org/officeDocument/2006/relationships/slide" Target="slides/slide7.xml"/><Relationship Id="rId34" Type="http://schemas.openxmlformats.org/officeDocument/2006/relationships/font" Target="fonts/NunitoExtra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PoppinsMedium-italic.fntdata"/><Relationship Id="rId14" Type="http://schemas.openxmlformats.org/officeDocument/2006/relationships/slide" Target="slides/slide9.xml"/><Relationship Id="rId36" Type="http://schemas.openxmlformats.org/officeDocument/2006/relationships/font" Target="fonts/PoppinsMedium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Poppins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98616ed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198616ed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ef144132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ef144132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5c4f55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5c4f55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5c4f55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5c4f55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5c4f556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5c4f556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1b0eb243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1b0eb243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f3de6fb67_3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f3de6fb67_3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1b0eaf850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1b0eaf850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783268f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4783268f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TRIVIA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1. Mengangkat pesertanya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2. Mengangkat ide pesertanya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3. Peseta dekat dengan program (bisa Gamification) -&gt; Full service utk mendekatkan peserta dengan programnya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Strategi Engagement: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1) Killer feature (1) -&gt; Twibbon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2) Exposure feature (3) -&gt; Slider Infographics Peserta dan Ide (Picture + Text Slider, Picture Slider, Static Banner)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3) Interaction feature (1) -&gt; Peserta bisa download atau klik materi / konten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Diferensiasi SVCC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1. Acara online yg langsung bisa memamerkan peserta disosial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2. Satu satunya event online yang pengunjungnya bisa dapet panggung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3. Online event yg pengunjungnya bisa interaksi langsung dengan konteksnya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3 Fungsi Strategis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1) Membuat nagih pembicaranya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2) Membuat experience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a. Wow ini beneran beda -&gt; Fitur-fitur existing dan pengembangannya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b. Orang seneng jadi belajar -&gt; Isi sesuai dengan konteks acaranya (isinya daging karena konten belajar)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3. Mendorong SVCC menjadi produk yang Berbeda dan Bermanfaat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f3de6fb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f3de6fb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f3de6fb67_3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f3de6fb67_3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4783268fe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4783268fe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783268fe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4783268fe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45b384a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45b384a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isi draft video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penjelasan lebih dalam gamesnya kayak gimana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45b384a4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45b384a4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isinya: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dari event yang akan dijalani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di ss gamesnya, trivia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d"/>
              <a:t>konsep event (menggunakan SVCC, bisa scalable atau custumizable dan bisa juga privacy)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44.png"/><Relationship Id="rId5" Type="http://schemas.openxmlformats.org/officeDocument/2006/relationships/image" Target="../media/image4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62.png"/><Relationship Id="rId5" Type="http://schemas.openxmlformats.org/officeDocument/2006/relationships/image" Target="../media/image17.png"/><Relationship Id="rId6" Type="http://schemas.openxmlformats.org/officeDocument/2006/relationships/image" Target="../media/image46.jpg"/><Relationship Id="rId7" Type="http://schemas.openxmlformats.org/officeDocument/2006/relationships/image" Target="../media/image47.jp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50.jpg"/><Relationship Id="rId7" Type="http://schemas.openxmlformats.org/officeDocument/2006/relationships/image" Target="../media/image60.jp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3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54.jpg"/><Relationship Id="rId5" Type="http://schemas.openxmlformats.org/officeDocument/2006/relationships/image" Target="../media/image17.png"/><Relationship Id="rId6" Type="http://schemas.openxmlformats.org/officeDocument/2006/relationships/image" Target="../media/image55.jpg"/><Relationship Id="rId7" Type="http://schemas.openxmlformats.org/officeDocument/2006/relationships/image" Target="../media/image53.png"/><Relationship Id="rId8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9" Type="http://schemas.openxmlformats.org/officeDocument/2006/relationships/image" Target="../media/image62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58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hyperlink" Target="https://indonesiadigitaltribe.id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62.png"/><Relationship Id="rId8" Type="http://schemas.openxmlformats.org/officeDocument/2006/relationships/hyperlink" Target="https://bit.ly/SVCCFreeTrialRegi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0.jpg"/><Relationship Id="rId13" Type="http://schemas.openxmlformats.org/officeDocument/2006/relationships/image" Target="../media/image11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9.jpg"/><Relationship Id="rId1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2.png"/><Relationship Id="rId8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7.jpg"/><Relationship Id="rId13" Type="http://schemas.openxmlformats.org/officeDocument/2006/relationships/image" Target="../media/image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5" Type="http://schemas.openxmlformats.org/officeDocument/2006/relationships/image" Target="../media/image23.png"/><Relationship Id="rId14" Type="http://schemas.openxmlformats.org/officeDocument/2006/relationships/image" Target="../media/image62.png"/><Relationship Id="rId16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62.png"/><Relationship Id="rId5" Type="http://schemas.openxmlformats.org/officeDocument/2006/relationships/image" Target="../media/image4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0.png"/><Relationship Id="rId13" Type="http://schemas.openxmlformats.org/officeDocument/2006/relationships/image" Target="../media/image8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5" Type="http://schemas.openxmlformats.org/officeDocument/2006/relationships/image" Target="../media/image3.png"/><Relationship Id="rId14" Type="http://schemas.openxmlformats.org/officeDocument/2006/relationships/image" Target="../media/image41.png"/><Relationship Id="rId16" Type="http://schemas.openxmlformats.org/officeDocument/2006/relationships/image" Target="../media/image62.png"/><Relationship Id="rId5" Type="http://schemas.openxmlformats.org/officeDocument/2006/relationships/image" Target="../media/image16.png"/><Relationship Id="rId6" Type="http://schemas.openxmlformats.org/officeDocument/2006/relationships/image" Target="../media/image63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45.png"/><Relationship Id="rId7" Type="http://schemas.openxmlformats.org/officeDocument/2006/relationships/image" Target="../media/image3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801725" y="-2860775"/>
            <a:ext cx="3848400" cy="384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75" y="4013775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56038" y="1074762"/>
            <a:ext cx="2225125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722" y="64075"/>
            <a:ext cx="1083750" cy="6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948075" y="3052025"/>
            <a:ext cx="3274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“A Game Changer for Event Organizer”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1200" y="1402825"/>
            <a:ext cx="3682800" cy="374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8675" y="64075"/>
            <a:ext cx="1020825" cy="6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72251" y="3642600"/>
            <a:ext cx="4617250" cy="44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3275" y="1177850"/>
            <a:ext cx="3368998" cy="16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2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2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2405838" y="668425"/>
            <a:ext cx="3868200" cy="4002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Twibbon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612" y="1427588"/>
            <a:ext cx="2930126" cy="23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2"/>
          <p:cNvPicPr preferRelativeResize="0"/>
          <p:nvPr/>
        </p:nvPicPr>
        <p:blipFill rotWithShape="1">
          <a:blip r:embed="rId7">
            <a:alphaModFix/>
          </a:blip>
          <a:srcRect b="0" l="5926" r="0" t="0"/>
          <a:stretch/>
        </p:blipFill>
        <p:spPr>
          <a:xfrm>
            <a:off x="130425" y="1426175"/>
            <a:ext cx="3394924" cy="23364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2"/>
          <p:cNvSpPr/>
          <p:nvPr/>
        </p:nvSpPr>
        <p:spPr>
          <a:xfrm>
            <a:off x="1321175" y="4120150"/>
            <a:ext cx="3256500" cy="609600"/>
          </a:xfrm>
          <a:prstGeom prst="wedgeRoundRectCallout">
            <a:avLst>
              <a:gd fmla="val -13895" name="adj1"/>
              <a:gd fmla="val -156730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 Photo lalu dapat Anda share di berbagai Social Media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5" name="Google Shape;335;p22"/>
          <p:cNvGrpSpPr/>
          <p:nvPr/>
        </p:nvGrpSpPr>
        <p:grpSpPr>
          <a:xfrm>
            <a:off x="6714816" y="1426115"/>
            <a:ext cx="2234871" cy="2379694"/>
            <a:chOff x="6714750" y="1197575"/>
            <a:chExt cx="2126626" cy="2126626"/>
          </a:xfrm>
        </p:grpSpPr>
        <p:pic>
          <p:nvPicPr>
            <p:cNvPr id="336" name="Google Shape;336;p22"/>
            <p:cNvPicPr preferRelativeResize="0"/>
            <p:nvPr/>
          </p:nvPicPr>
          <p:blipFill rotWithShape="1">
            <a:blip r:embed="rId8">
              <a:alphaModFix/>
            </a:blip>
            <a:srcRect b="22010" l="22004" r="21558" t="8337"/>
            <a:stretch/>
          </p:blipFill>
          <p:spPr>
            <a:xfrm>
              <a:off x="6812475" y="1273325"/>
              <a:ext cx="1538738" cy="189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14750" y="1197575"/>
              <a:ext cx="2126626" cy="2126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22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339" name="Google Shape;339;p22"/>
            <p:cNvPicPr preferRelativeResize="0"/>
            <p:nvPr/>
          </p:nvPicPr>
          <p:blipFill rotWithShape="1">
            <a:blip r:embed="rId10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2"/>
            <p:cNvPicPr preferRelativeResize="0"/>
            <p:nvPr/>
          </p:nvPicPr>
          <p:blipFill rotWithShape="1">
            <a:blip r:embed="rId11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p22"/>
          <p:cNvSpPr/>
          <p:nvPr/>
        </p:nvSpPr>
        <p:spPr>
          <a:xfrm>
            <a:off x="5744400" y="4000700"/>
            <a:ext cx="2182800" cy="400200"/>
          </a:xfrm>
          <a:prstGeom prst="wedgeRoundRectCallout">
            <a:avLst>
              <a:gd fmla="val 36005" name="adj1"/>
              <a:gd fmla="val -104675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Customize Twibbon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2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3" name="Google Shape;343;p22"/>
          <p:cNvSpPr txBox="1"/>
          <p:nvPr/>
        </p:nvSpPr>
        <p:spPr>
          <a:xfrm>
            <a:off x="271025" y="4829875"/>
            <a:ext cx="4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11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3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3"/>
          <p:cNvSpPr/>
          <p:nvPr/>
        </p:nvSpPr>
        <p:spPr>
          <a:xfrm>
            <a:off x="5624400" y="1002600"/>
            <a:ext cx="4699800" cy="3336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id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Layout referensi SVCC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320" y="949623"/>
            <a:ext cx="2047002" cy="386032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749" y="1635414"/>
            <a:ext cx="4557931" cy="1727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23"/>
          <p:cNvSpPr txBox="1"/>
          <p:nvPr/>
        </p:nvSpPr>
        <p:spPr>
          <a:xfrm>
            <a:off x="4204625" y="3532525"/>
            <a:ext cx="3576600" cy="8313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>
                <a:solidFill>
                  <a:srgbClr val="000000"/>
                </a:solidFill>
              </a:rPr>
              <a:t>Pa</a:t>
            </a:r>
            <a:r>
              <a:rPr lang="id"/>
              <a:t>d</a:t>
            </a:r>
            <a:r>
              <a:rPr lang="id">
                <a:solidFill>
                  <a:srgbClr val="000000"/>
                </a:solidFill>
              </a:rPr>
              <a:t>a bagian ini dapat dibuat secara </a:t>
            </a:r>
            <a:r>
              <a:rPr b="1" i="1" lang="id">
                <a:solidFill>
                  <a:srgbClr val="000000"/>
                </a:solidFill>
              </a:rPr>
              <a:t>customize</a:t>
            </a:r>
            <a:r>
              <a:rPr lang="id">
                <a:solidFill>
                  <a:srgbClr val="000000"/>
                </a:solidFill>
              </a:rPr>
              <a:t> sesuai dengan kebutuhan perusahaan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1" name="Google Shape;361;p23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362" name="Google Shape;362;p23"/>
            <p:cNvPicPr preferRelativeResize="0"/>
            <p:nvPr/>
          </p:nvPicPr>
          <p:blipFill rotWithShape="1">
            <a:blip r:embed="rId8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23"/>
            <p:cNvPicPr preferRelativeResize="0"/>
            <p:nvPr/>
          </p:nvPicPr>
          <p:blipFill rotWithShape="1">
            <a:blip r:embed="rId9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23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271025" y="4829875"/>
            <a:ext cx="4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12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17750" y="1635425"/>
            <a:ext cx="2047000" cy="3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3"/>
          <p:cNvSpPr/>
          <p:nvPr/>
        </p:nvSpPr>
        <p:spPr>
          <a:xfrm>
            <a:off x="3662250" y="1650851"/>
            <a:ext cx="875100" cy="33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1025325" y="949625"/>
            <a:ext cx="1083900" cy="13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6050" y="1626426"/>
            <a:ext cx="1269002" cy="3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315" y="940088"/>
            <a:ext cx="533560" cy="1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4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4"/>
          <p:cNvPicPr preferRelativeResize="0"/>
          <p:nvPr/>
        </p:nvPicPr>
        <p:blipFill rotWithShape="1">
          <a:blip r:embed="rId6">
            <a:alphaModFix/>
          </a:blip>
          <a:srcRect b="0" l="39" r="49" t="0"/>
          <a:stretch/>
        </p:blipFill>
        <p:spPr>
          <a:xfrm>
            <a:off x="1207551" y="2844125"/>
            <a:ext cx="1575878" cy="198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24"/>
          <p:cNvSpPr txBox="1"/>
          <p:nvPr/>
        </p:nvSpPr>
        <p:spPr>
          <a:xfrm>
            <a:off x="2967557" y="3239863"/>
            <a:ext cx="1800900" cy="12006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Fitur yang ditujukan untuk menampung kesan dan pesan peserta beserta kritik dan saran yang ingin diberikan pada acara 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3167126" y="2844113"/>
            <a:ext cx="180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3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Feedback Acara</a:t>
            </a:r>
            <a:endParaRPr b="1" sz="13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24"/>
          <p:cNvCxnSpPr/>
          <p:nvPr/>
        </p:nvCxnSpPr>
        <p:spPr>
          <a:xfrm>
            <a:off x="2927426" y="3036563"/>
            <a:ext cx="27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390" name="Google Shape;390;p24"/>
          <p:cNvGrpSpPr/>
          <p:nvPr/>
        </p:nvGrpSpPr>
        <p:grpSpPr>
          <a:xfrm>
            <a:off x="5393722" y="1134300"/>
            <a:ext cx="2471102" cy="415500"/>
            <a:chOff x="5635423" y="1286700"/>
            <a:chExt cx="2471102" cy="415500"/>
          </a:xfrm>
        </p:grpSpPr>
        <p:sp>
          <p:nvSpPr>
            <p:cNvPr id="391" name="Google Shape;391;p24"/>
            <p:cNvSpPr txBox="1"/>
            <p:nvPr/>
          </p:nvSpPr>
          <p:spPr>
            <a:xfrm>
              <a:off x="5775225" y="1286700"/>
              <a:ext cx="2331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Live </a:t>
              </a: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Webinar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5635423" y="1433500"/>
              <a:ext cx="139800" cy="13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1202976" y="1134300"/>
            <a:ext cx="2717698" cy="415500"/>
            <a:chOff x="908575" y="1286700"/>
            <a:chExt cx="2717698" cy="415500"/>
          </a:xfrm>
        </p:grpSpPr>
        <p:sp>
          <p:nvSpPr>
            <p:cNvPr id="394" name="Google Shape;394;p24"/>
            <p:cNvSpPr txBox="1"/>
            <p:nvPr/>
          </p:nvSpPr>
          <p:spPr>
            <a:xfrm>
              <a:off x="1048373" y="1286700"/>
              <a:ext cx="257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Logo</a:t>
              </a: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Instansi Anda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908575" y="1433500"/>
              <a:ext cx="139800" cy="13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/>
        </p:nvSpPr>
        <p:spPr>
          <a:xfrm>
            <a:off x="1215951" y="2012463"/>
            <a:ext cx="3256500" cy="6465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Berikut referensi yang kami berikan, namun dapat diubah dan di-</a:t>
            </a:r>
            <a:r>
              <a:rPr i="1"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customize</a:t>
            </a:r>
            <a:r>
              <a:rPr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  sesuai dengan keinginan Anda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7" name="Google Shape;397;p24"/>
          <p:cNvSpPr txBox="1"/>
          <p:nvPr/>
        </p:nvSpPr>
        <p:spPr>
          <a:xfrm>
            <a:off x="5294100" y="3659270"/>
            <a:ext cx="2535000" cy="8004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Untuk bagian ini kami menampilkan </a:t>
            </a:r>
            <a:r>
              <a:rPr i="1"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live </a:t>
            </a:r>
            <a:r>
              <a:rPr lang="id" sz="1000">
                <a:latin typeface="Montserrat Medium"/>
                <a:ea typeface="Montserrat Medium"/>
                <a:cs typeface="Montserrat Medium"/>
                <a:sym typeface="Montserrat Medium"/>
              </a:rPr>
              <a:t>webinar yang sedang berjalan dan dapat diakses melalui website yang sudah dibuat </a:t>
            </a:r>
            <a:endParaRPr b="1" sz="10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8" name="Google Shape;398;p24"/>
          <p:cNvGrpSpPr/>
          <p:nvPr/>
        </p:nvGrpSpPr>
        <p:grpSpPr>
          <a:xfrm>
            <a:off x="5336787" y="1549816"/>
            <a:ext cx="2492291" cy="2026667"/>
            <a:chOff x="5168050" y="1626000"/>
            <a:chExt cx="2267575" cy="2126618"/>
          </a:xfrm>
        </p:grpSpPr>
        <p:grpSp>
          <p:nvGrpSpPr>
            <p:cNvPr id="399" name="Google Shape;399;p24"/>
            <p:cNvGrpSpPr/>
            <p:nvPr/>
          </p:nvGrpSpPr>
          <p:grpSpPr>
            <a:xfrm>
              <a:off x="5168050" y="1626000"/>
              <a:ext cx="2267575" cy="2126618"/>
              <a:chOff x="5168050" y="1626000"/>
              <a:chExt cx="2267575" cy="2126618"/>
            </a:xfrm>
          </p:grpSpPr>
          <p:pic>
            <p:nvPicPr>
              <p:cNvPr id="400" name="Google Shape;400;p24"/>
              <p:cNvPicPr preferRelativeResize="0"/>
              <p:nvPr/>
            </p:nvPicPr>
            <p:blipFill rotWithShape="1">
              <a:blip r:embed="rId7">
                <a:alphaModFix/>
              </a:blip>
              <a:srcRect b="39" l="0" r="0" t="29"/>
              <a:stretch/>
            </p:blipFill>
            <p:spPr>
              <a:xfrm>
                <a:off x="5168050" y="1626000"/>
                <a:ext cx="2267575" cy="2126618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01" name="Google Shape;401;p24"/>
              <p:cNvSpPr/>
              <p:nvPr/>
            </p:nvSpPr>
            <p:spPr>
              <a:xfrm>
                <a:off x="5359825" y="3457350"/>
                <a:ext cx="1296300" cy="156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5240100" y="3342800"/>
                <a:ext cx="551700" cy="78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3" name="Google Shape;403;p24"/>
            <p:cNvSpPr txBox="1"/>
            <p:nvPr/>
          </p:nvSpPr>
          <p:spPr>
            <a:xfrm>
              <a:off x="5168050" y="3280200"/>
              <a:ext cx="8382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400"/>
                <a:t>Arne Van Oosterom</a:t>
              </a:r>
              <a:endParaRPr sz="400"/>
            </a:p>
          </p:txBody>
        </p:sp>
        <p:sp>
          <p:nvSpPr>
            <p:cNvPr id="404" name="Google Shape;404;p24"/>
            <p:cNvSpPr txBox="1"/>
            <p:nvPr/>
          </p:nvSpPr>
          <p:spPr>
            <a:xfrm>
              <a:off x="5271325" y="3397325"/>
              <a:ext cx="1952100" cy="26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450">
                  <a:solidFill>
                    <a:srgbClr val="3C4043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Design thinking is a mindset, not a toolkit or a series of steps</a:t>
              </a:r>
              <a:endParaRPr sz="800"/>
            </a:p>
          </p:txBody>
        </p:sp>
      </p:grpSp>
      <p:sp>
        <p:nvSpPr>
          <p:cNvPr id="405" name="Google Shape;405;p24"/>
          <p:cNvSpPr/>
          <p:nvPr/>
        </p:nvSpPr>
        <p:spPr>
          <a:xfrm>
            <a:off x="3009050" y="744625"/>
            <a:ext cx="3061200" cy="3849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Layout referensi SVCC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950" y="1469801"/>
            <a:ext cx="2535125" cy="50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24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408" name="Google Shape;408;p24"/>
            <p:cNvPicPr preferRelativeResize="0"/>
            <p:nvPr/>
          </p:nvPicPr>
          <p:blipFill rotWithShape="1">
            <a:blip r:embed="rId9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4"/>
            <p:cNvPicPr preferRelativeResize="0"/>
            <p:nvPr/>
          </p:nvPicPr>
          <p:blipFill rotWithShape="1">
            <a:blip r:embed="rId10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24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271025" y="4829875"/>
            <a:ext cx="4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13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412" name="Google Shape;412;p24"/>
          <p:cNvSpPr/>
          <p:nvPr/>
        </p:nvSpPr>
        <p:spPr>
          <a:xfrm>
            <a:off x="1271050" y="1489409"/>
            <a:ext cx="10839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7475" y="1527964"/>
            <a:ext cx="1269002" cy="3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5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25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5"/>
          <p:cNvSpPr/>
          <p:nvPr/>
        </p:nvSpPr>
        <p:spPr>
          <a:xfrm>
            <a:off x="3009050" y="744625"/>
            <a:ext cx="3061200" cy="3849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Layout referensi SVCC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25"/>
          <p:cNvPicPr preferRelativeResize="0"/>
          <p:nvPr/>
        </p:nvPicPr>
        <p:blipFill rotWithShape="1">
          <a:blip r:embed="rId6">
            <a:alphaModFix/>
          </a:blip>
          <a:srcRect b="0" l="9" r="19" t="0"/>
          <a:stretch/>
        </p:blipFill>
        <p:spPr>
          <a:xfrm>
            <a:off x="448200" y="1769871"/>
            <a:ext cx="2662699" cy="183061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25"/>
          <p:cNvPicPr preferRelativeResize="0"/>
          <p:nvPr/>
        </p:nvPicPr>
        <p:blipFill rotWithShape="1">
          <a:blip r:embed="rId7">
            <a:alphaModFix/>
          </a:blip>
          <a:srcRect b="7222" l="10151" r="37333" t="17860"/>
          <a:stretch/>
        </p:blipFill>
        <p:spPr>
          <a:xfrm>
            <a:off x="3367350" y="1769875"/>
            <a:ext cx="2466299" cy="1820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25"/>
          <p:cNvPicPr preferRelativeResize="0"/>
          <p:nvPr/>
        </p:nvPicPr>
        <p:blipFill rotWithShape="1">
          <a:blip r:embed="rId8">
            <a:alphaModFix/>
          </a:blip>
          <a:srcRect b="12325" l="8366" r="36155" t="14831"/>
          <a:stretch/>
        </p:blipFill>
        <p:spPr>
          <a:xfrm>
            <a:off x="6164800" y="1769871"/>
            <a:ext cx="2466299" cy="182068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25"/>
          <p:cNvPicPr preferRelativeResize="0"/>
          <p:nvPr/>
        </p:nvPicPr>
        <p:blipFill rotWithShape="1">
          <a:blip r:embed="rId9">
            <a:alphaModFix/>
          </a:blip>
          <a:srcRect b="61221" l="3739" r="55432" t="-97"/>
          <a:stretch/>
        </p:blipFill>
        <p:spPr>
          <a:xfrm>
            <a:off x="6301150" y="1834143"/>
            <a:ext cx="968300" cy="68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25"/>
          <p:cNvGrpSpPr/>
          <p:nvPr/>
        </p:nvGrpSpPr>
        <p:grpSpPr>
          <a:xfrm>
            <a:off x="862024" y="1354375"/>
            <a:ext cx="1835050" cy="415500"/>
            <a:chOff x="908575" y="1286700"/>
            <a:chExt cx="1835050" cy="415500"/>
          </a:xfrm>
        </p:grpSpPr>
        <p:sp>
          <p:nvSpPr>
            <p:cNvPr id="435" name="Google Shape;435;p25"/>
            <p:cNvSpPr txBox="1"/>
            <p:nvPr/>
          </p:nvSpPr>
          <p:spPr>
            <a:xfrm>
              <a:off x="1035725" y="1286700"/>
              <a:ext cx="170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Framework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908575" y="1433500"/>
              <a:ext cx="139800" cy="13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5"/>
          <p:cNvGrpSpPr/>
          <p:nvPr/>
        </p:nvGrpSpPr>
        <p:grpSpPr>
          <a:xfrm>
            <a:off x="3286157" y="1354375"/>
            <a:ext cx="2675044" cy="415500"/>
            <a:chOff x="908575" y="1286700"/>
            <a:chExt cx="2675044" cy="415500"/>
          </a:xfrm>
        </p:grpSpPr>
        <p:sp>
          <p:nvSpPr>
            <p:cNvPr id="438" name="Google Shape;438;p25"/>
            <p:cNvSpPr txBox="1"/>
            <p:nvPr/>
          </p:nvSpPr>
          <p:spPr>
            <a:xfrm>
              <a:off x="1035719" y="1286700"/>
              <a:ext cx="254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Company Profile ITDRI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908575" y="1433500"/>
              <a:ext cx="139800" cy="13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5936207" y="1354375"/>
            <a:ext cx="2789943" cy="415500"/>
            <a:chOff x="908575" y="1286700"/>
            <a:chExt cx="2789943" cy="415500"/>
          </a:xfrm>
        </p:grpSpPr>
        <p:sp>
          <p:nvSpPr>
            <p:cNvPr id="441" name="Google Shape;441;p25"/>
            <p:cNvSpPr txBox="1"/>
            <p:nvPr/>
          </p:nvSpPr>
          <p:spPr>
            <a:xfrm>
              <a:off x="1035718" y="1286700"/>
              <a:ext cx="266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Company Profile Pelindo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908575" y="1433500"/>
              <a:ext cx="139800" cy="13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5"/>
          <p:cNvSpPr txBox="1"/>
          <p:nvPr/>
        </p:nvSpPr>
        <p:spPr>
          <a:xfrm>
            <a:off x="663699" y="3775675"/>
            <a:ext cx="2231700" cy="6927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Menampilkan Produk Pelindo, </a:t>
            </a:r>
            <a:r>
              <a:rPr i="1"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culture</a:t>
            </a: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 Pelindo, dan pentingnya </a:t>
            </a:r>
            <a:r>
              <a:rPr i="1"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digital learning</a:t>
            </a:r>
            <a:endParaRPr i="1"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4" name="Google Shape;444;p25"/>
          <p:cNvSpPr txBox="1"/>
          <p:nvPr/>
        </p:nvSpPr>
        <p:spPr>
          <a:xfrm>
            <a:off x="6164800" y="3775675"/>
            <a:ext cx="2466300" cy="5232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Menampilkan profil singkat dari Pelindo secara keseluruhan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445" name="Google Shape;445;p25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446" name="Google Shape;446;p25"/>
            <p:cNvPicPr preferRelativeResize="0"/>
            <p:nvPr/>
          </p:nvPicPr>
          <p:blipFill rotWithShape="1">
            <a:blip r:embed="rId10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25"/>
            <p:cNvPicPr preferRelativeResize="0"/>
            <p:nvPr/>
          </p:nvPicPr>
          <p:blipFill rotWithShape="1">
            <a:blip r:embed="rId11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25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271025" y="4829875"/>
            <a:ext cx="4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14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6264050" y="1834150"/>
            <a:ext cx="10839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5900" y="1834151"/>
            <a:ext cx="1269002" cy="3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775" y="4013775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56038" y="1074762"/>
            <a:ext cx="2225125" cy="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6"/>
          <p:cNvSpPr/>
          <p:nvPr/>
        </p:nvSpPr>
        <p:spPr>
          <a:xfrm>
            <a:off x="7547175" y="-1835950"/>
            <a:ext cx="3169800" cy="3173400"/>
          </a:xfrm>
          <a:prstGeom prst="ellipse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22" y="64075"/>
            <a:ext cx="1083750" cy="6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6"/>
          <p:cNvSpPr txBox="1"/>
          <p:nvPr/>
        </p:nvSpPr>
        <p:spPr>
          <a:xfrm>
            <a:off x="1522050" y="1831250"/>
            <a:ext cx="60999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Let’s Grow &amp; Work Together!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675" y="64075"/>
            <a:ext cx="1020825" cy="6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72251" y="3642600"/>
            <a:ext cx="4617250" cy="4412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p26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465" name="Google Shape;465;p26"/>
            <p:cNvPicPr preferRelativeResize="0"/>
            <p:nvPr/>
          </p:nvPicPr>
          <p:blipFill rotWithShape="1">
            <a:blip r:embed="rId8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6"/>
            <p:cNvPicPr preferRelativeResize="0"/>
            <p:nvPr/>
          </p:nvPicPr>
          <p:blipFill rotWithShape="1">
            <a:blip r:embed="rId9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26"/>
          <p:cNvSpPr/>
          <p:nvPr/>
        </p:nvSpPr>
        <p:spPr>
          <a:xfrm>
            <a:off x="2634750" y="2676800"/>
            <a:ext cx="3874500" cy="7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/>
          <p:nvPr/>
        </p:nvSpPr>
        <p:spPr>
          <a:xfrm>
            <a:off x="164525" y="2749425"/>
            <a:ext cx="8785200" cy="2027700"/>
          </a:xfrm>
          <a:prstGeom prst="roundRect">
            <a:avLst>
              <a:gd fmla="val 4733" name="adj"/>
            </a:avLst>
          </a:prstGeom>
          <a:noFill/>
          <a:ln cap="flat" cmpd="sng" w="9525">
            <a:solidFill>
              <a:srgbClr val="CCCCCC"/>
            </a:solidFill>
            <a:prstDash val="lg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7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477" name="Google Shape;477;p27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7"/>
          <p:cNvSpPr/>
          <p:nvPr/>
        </p:nvSpPr>
        <p:spPr>
          <a:xfrm>
            <a:off x="3009050" y="744625"/>
            <a:ext cx="3061200" cy="3849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SVCC Timeline Available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3" name="Google Shape;483;p27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484" name="Google Shape;484;p27"/>
            <p:cNvPicPr preferRelativeResize="0"/>
            <p:nvPr/>
          </p:nvPicPr>
          <p:blipFill rotWithShape="1">
            <a:blip r:embed="rId6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7"/>
            <p:cNvPicPr preferRelativeResize="0"/>
            <p:nvPr/>
          </p:nvPicPr>
          <p:blipFill rotWithShape="1">
            <a:blip r:embed="rId7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" name="Google Shape;486;p27"/>
          <p:cNvSpPr/>
          <p:nvPr/>
        </p:nvSpPr>
        <p:spPr>
          <a:xfrm>
            <a:off x="5553088" y="2895325"/>
            <a:ext cx="2918700" cy="609600"/>
          </a:xfrm>
          <a:prstGeom prst="roundRect">
            <a:avLst>
              <a:gd fmla="val 8436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/>
              <a:t>So, Whats Next? </a:t>
            </a:r>
            <a:r>
              <a:rPr b="1" lang="id" sz="1100"/>
              <a:t>Let’s fill this form!</a:t>
            </a:r>
            <a:endParaRPr b="1" sz="1100"/>
          </a:p>
          <a:p>
            <a:pPr indent="0" lvl="0" marL="4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4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 u="sng">
                <a:solidFill>
                  <a:schemeClr val="hlink"/>
                </a:solidFill>
                <a:hlinkClick r:id="rId8"/>
              </a:rPr>
              <a:t>https://bit.ly/SVCCFreeTrialRegist</a:t>
            </a:r>
            <a:endParaRPr b="1" sz="1200"/>
          </a:p>
        </p:txBody>
      </p:sp>
      <p:sp>
        <p:nvSpPr>
          <p:cNvPr id="487" name="Google Shape;487;p27"/>
          <p:cNvSpPr/>
          <p:nvPr/>
        </p:nvSpPr>
        <p:spPr>
          <a:xfrm>
            <a:off x="2538648" y="1287525"/>
            <a:ext cx="1412100" cy="180000"/>
          </a:xfrm>
          <a:prstGeom prst="roundRect">
            <a:avLst>
              <a:gd fmla="val 8664" name="adj"/>
            </a:avLst>
          </a:prstGeom>
          <a:solidFill>
            <a:srgbClr val="434343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FFFFFF"/>
                </a:solidFill>
              </a:rPr>
              <a:t>Q1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88" name="Google Shape;488;p27"/>
          <p:cNvSpPr/>
          <p:nvPr/>
        </p:nvSpPr>
        <p:spPr>
          <a:xfrm>
            <a:off x="2538626" y="1504975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JAN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89" name="Google Shape;489;p27"/>
          <p:cNvSpPr/>
          <p:nvPr/>
        </p:nvSpPr>
        <p:spPr>
          <a:xfrm>
            <a:off x="3997954" y="1287525"/>
            <a:ext cx="1412100" cy="180000"/>
          </a:xfrm>
          <a:prstGeom prst="roundRect">
            <a:avLst>
              <a:gd fmla="val 8664" name="adj"/>
            </a:avLst>
          </a:prstGeom>
          <a:solidFill>
            <a:srgbClr val="434343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FFFFFF"/>
                </a:solidFill>
              </a:rPr>
              <a:t>Q2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90" name="Google Shape;490;p27"/>
          <p:cNvSpPr/>
          <p:nvPr/>
        </p:nvSpPr>
        <p:spPr>
          <a:xfrm>
            <a:off x="223725" y="1661925"/>
            <a:ext cx="1921800" cy="207000"/>
          </a:xfrm>
          <a:prstGeom prst="roundRect">
            <a:avLst>
              <a:gd fmla="val 8664" name="adj"/>
            </a:avLst>
          </a:prstGeom>
          <a:solidFill>
            <a:srgbClr val="3061B2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900">
                <a:solidFill>
                  <a:schemeClr val="lt1"/>
                </a:solidFill>
              </a:rPr>
              <a:t>SVCC Webinar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491" name="Google Shape;491;p27"/>
          <p:cNvSpPr/>
          <p:nvPr/>
        </p:nvSpPr>
        <p:spPr>
          <a:xfrm>
            <a:off x="403118" y="1941868"/>
            <a:ext cx="1742700" cy="207000"/>
          </a:xfrm>
          <a:prstGeom prst="roundRect">
            <a:avLst>
              <a:gd fmla="val 8664" name="adj"/>
            </a:avLst>
          </a:prstGeom>
          <a:solidFill>
            <a:srgbClr val="3B7FF2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Free External Project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403118" y="2211176"/>
            <a:ext cx="1742700" cy="207000"/>
          </a:xfrm>
          <a:prstGeom prst="roundRect">
            <a:avLst>
              <a:gd fmla="val 8664" name="adj"/>
            </a:avLst>
          </a:prstGeom>
          <a:solidFill>
            <a:srgbClr val="3B7FF2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Commercial External Project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493" name="Google Shape;493;p27"/>
          <p:cNvCxnSpPr/>
          <p:nvPr/>
        </p:nvCxnSpPr>
        <p:spPr>
          <a:xfrm>
            <a:off x="3005550" y="1757200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7"/>
          <p:cNvCxnSpPr/>
          <p:nvPr/>
        </p:nvCxnSpPr>
        <p:spPr>
          <a:xfrm>
            <a:off x="3485944" y="1757200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27"/>
          <p:cNvCxnSpPr/>
          <p:nvPr/>
        </p:nvCxnSpPr>
        <p:spPr>
          <a:xfrm>
            <a:off x="3970989" y="1757200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27"/>
          <p:cNvCxnSpPr/>
          <p:nvPr/>
        </p:nvCxnSpPr>
        <p:spPr>
          <a:xfrm>
            <a:off x="2524675" y="1906488"/>
            <a:ext cx="6030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27"/>
          <p:cNvCxnSpPr/>
          <p:nvPr/>
        </p:nvCxnSpPr>
        <p:spPr>
          <a:xfrm>
            <a:off x="2524675" y="2192224"/>
            <a:ext cx="6030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8" name="Google Shape;498;p27"/>
          <p:cNvSpPr/>
          <p:nvPr/>
        </p:nvSpPr>
        <p:spPr>
          <a:xfrm>
            <a:off x="5457250" y="1287250"/>
            <a:ext cx="1412100" cy="180000"/>
          </a:xfrm>
          <a:prstGeom prst="roundRect">
            <a:avLst>
              <a:gd fmla="val 8664" name="adj"/>
            </a:avLst>
          </a:prstGeom>
          <a:solidFill>
            <a:srgbClr val="434343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FFFFFF"/>
                </a:solidFill>
              </a:rPr>
              <a:t>Q3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6916700" y="1288725"/>
            <a:ext cx="1412100" cy="180000"/>
          </a:xfrm>
          <a:prstGeom prst="roundRect">
            <a:avLst>
              <a:gd fmla="val 8664" name="adj"/>
            </a:avLst>
          </a:prstGeom>
          <a:solidFill>
            <a:srgbClr val="434343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rgbClr val="FFFFFF"/>
                </a:solidFill>
              </a:rPr>
              <a:t>Q4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500" name="Google Shape;500;p27"/>
          <p:cNvCxnSpPr/>
          <p:nvPr/>
        </p:nvCxnSpPr>
        <p:spPr>
          <a:xfrm>
            <a:off x="2524688" y="2478025"/>
            <a:ext cx="6030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1" name="Google Shape;501;p27"/>
          <p:cNvSpPr/>
          <p:nvPr/>
        </p:nvSpPr>
        <p:spPr>
          <a:xfrm>
            <a:off x="3020780" y="1504975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FEB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02" name="Google Shape;502;p27"/>
          <p:cNvSpPr/>
          <p:nvPr/>
        </p:nvSpPr>
        <p:spPr>
          <a:xfrm>
            <a:off x="3502934" y="1504975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MAR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03" name="Google Shape;503;p27"/>
          <p:cNvSpPr/>
          <p:nvPr/>
        </p:nvSpPr>
        <p:spPr>
          <a:xfrm>
            <a:off x="3997951" y="1504963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APR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504" name="Google Shape;504;p27"/>
          <p:cNvCxnSpPr/>
          <p:nvPr/>
        </p:nvCxnSpPr>
        <p:spPr>
          <a:xfrm>
            <a:off x="4464875" y="1757188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27"/>
          <p:cNvCxnSpPr/>
          <p:nvPr/>
        </p:nvCxnSpPr>
        <p:spPr>
          <a:xfrm>
            <a:off x="4945269" y="1757188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27"/>
          <p:cNvCxnSpPr/>
          <p:nvPr/>
        </p:nvCxnSpPr>
        <p:spPr>
          <a:xfrm>
            <a:off x="5430314" y="1757188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7" name="Google Shape;507;p27"/>
          <p:cNvSpPr/>
          <p:nvPr/>
        </p:nvSpPr>
        <p:spPr>
          <a:xfrm>
            <a:off x="4480105" y="1504963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MAY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08" name="Google Shape;508;p27"/>
          <p:cNvSpPr/>
          <p:nvPr/>
        </p:nvSpPr>
        <p:spPr>
          <a:xfrm>
            <a:off x="4962259" y="1504963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JUN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09" name="Google Shape;509;p27"/>
          <p:cNvSpPr/>
          <p:nvPr/>
        </p:nvSpPr>
        <p:spPr>
          <a:xfrm>
            <a:off x="5457276" y="1511300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JUL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510" name="Google Shape;510;p27"/>
          <p:cNvCxnSpPr/>
          <p:nvPr/>
        </p:nvCxnSpPr>
        <p:spPr>
          <a:xfrm>
            <a:off x="5924200" y="1763525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27"/>
          <p:cNvCxnSpPr/>
          <p:nvPr/>
        </p:nvCxnSpPr>
        <p:spPr>
          <a:xfrm>
            <a:off x="6404594" y="1763525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27"/>
          <p:cNvCxnSpPr/>
          <p:nvPr/>
        </p:nvCxnSpPr>
        <p:spPr>
          <a:xfrm>
            <a:off x="6889639" y="1763525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3" name="Google Shape;513;p27"/>
          <p:cNvSpPr/>
          <p:nvPr/>
        </p:nvSpPr>
        <p:spPr>
          <a:xfrm>
            <a:off x="5939430" y="1511300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AUG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6421584" y="1511300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SEP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15" name="Google Shape;515;p27"/>
          <p:cNvSpPr/>
          <p:nvPr/>
        </p:nvSpPr>
        <p:spPr>
          <a:xfrm>
            <a:off x="6916601" y="1511288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OCT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516" name="Google Shape;516;p27"/>
          <p:cNvCxnSpPr/>
          <p:nvPr/>
        </p:nvCxnSpPr>
        <p:spPr>
          <a:xfrm>
            <a:off x="7383525" y="1763513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27"/>
          <p:cNvCxnSpPr/>
          <p:nvPr/>
        </p:nvCxnSpPr>
        <p:spPr>
          <a:xfrm>
            <a:off x="7863919" y="1763513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7"/>
          <p:cNvCxnSpPr/>
          <p:nvPr/>
        </p:nvCxnSpPr>
        <p:spPr>
          <a:xfrm>
            <a:off x="8348964" y="1687313"/>
            <a:ext cx="0" cy="84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9" name="Google Shape;519;p27"/>
          <p:cNvSpPr/>
          <p:nvPr/>
        </p:nvSpPr>
        <p:spPr>
          <a:xfrm>
            <a:off x="7398755" y="1511288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NOV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20" name="Google Shape;520;p27"/>
          <p:cNvSpPr/>
          <p:nvPr/>
        </p:nvSpPr>
        <p:spPr>
          <a:xfrm>
            <a:off x="7880909" y="1511288"/>
            <a:ext cx="447900" cy="1611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chemeClr val="lt1"/>
                </a:solidFill>
              </a:rPr>
              <a:t>DEC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21" name="Google Shape;521;p27"/>
          <p:cNvSpPr/>
          <p:nvPr/>
        </p:nvSpPr>
        <p:spPr>
          <a:xfrm>
            <a:off x="2621800" y="1949450"/>
            <a:ext cx="1329000" cy="199800"/>
          </a:xfrm>
          <a:prstGeom prst="roundRect">
            <a:avLst>
              <a:gd fmla="val 8664" name="adj"/>
            </a:avLst>
          </a:prstGeom>
          <a:solidFill>
            <a:srgbClr val="999999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522" name="Google Shape;522;p27"/>
          <p:cNvSpPr/>
          <p:nvPr/>
        </p:nvSpPr>
        <p:spPr>
          <a:xfrm>
            <a:off x="3997874" y="2235225"/>
            <a:ext cx="4330800" cy="199800"/>
          </a:xfrm>
          <a:prstGeom prst="roundRect">
            <a:avLst>
              <a:gd fmla="val 8664" name="adj"/>
            </a:avLst>
          </a:prstGeom>
          <a:solidFill>
            <a:srgbClr val="999999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523" name="Google Shape;523;p27"/>
          <p:cNvSpPr/>
          <p:nvPr/>
        </p:nvSpPr>
        <p:spPr>
          <a:xfrm>
            <a:off x="2609325" y="2235200"/>
            <a:ext cx="930000" cy="369300"/>
          </a:xfrm>
          <a:prstGeom prst="wedgeRoundRectCallout">
            <a:avLst>
              <a:gd fmla="val 27783" name="adj1"/>
              <a:gd fmla="val -95715" name="adj2"/>
              <a:gd fmla="val 0" name="adj3"/>
            </a:avLst>
          </a:prstGeom>
          <a:solidFill>
            <a:srgbClr val="00FF00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</a:rPr>
              <a:t>6 Slot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</a:rPr>
              <a:t>Free Trial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24" name="Google Shape;524;p27"/>
          <p:cNvSpPr/>
          <p:nvPr/>
        </p:nvSpPr>
        <p:spPr>
          <a:xfrm>
            <a:off x="6008075" y="1805825"/>
            <a:ext cx="977700" cy="333600"/>
          </a:xfrm>
          <a:prstGeom prst="wedgeRoundRectCallout">
            <a:avLst>
              <a:gd fmla="val -70788" name="adj1"/>
              <a:gd fmla="val 104350" name="adj2"/>
              <a:gd fmla="val 0" name="adj3"/>
            </a:avLst>
          </a:prstGeom>
          <a:solidFill>
            <a:srgbClr val="00FF00"/>
          </a:solidFill>
          <a:ln>
            <a:noFill/>
          </a:ln>
          <a:effectLst>
            <a:outerShdw blurRad="85725" rotWithShape="0" algn="bl" dir="6060000" dist="66675">
              <a:srgbClr val="000000">
                <a:alpha val="10000"/>
              </a:srgbClr>
            </a:outerShdw>
          </a:effectLst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</a:rPr>
              <a:t>32 Slot Left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25" name="Google Shape;525;p27"/>
          <p:cNvSpPr/>
          <p:nvPr/>
        </p:nvSpPr>
        <p:spPr>
          <a:xfrm>
            <a:off x="403150" y="3412326"/>
            <a:ext cx="2202900" cy="1000500"/>
          </a:xfrm>
          <a:prstGeom prst="roundRect">
            <a:avLst>
              <a:gd fmla="val 7476" name="adj"/>
            </a:avLst>
          </a:prstGeom>
          <a:solidFill>
            <a:schemeClr val="accent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</a:rPr>
              <a:t>Normal Price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</a:rPr>
              <a:t>IDR</a:t>
            </a:r>
            <a:r>
              <a:rPr b="1" lang="id" sz="1900">
                <a:solidFill>
                  <a:schemeClr val="lt1"/>
                </a:solidFill>
              </a:rPr>
              <a:t> 100.000.000,-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526" name="Google Shape;526;p27"/>
          <p:cNvSpPr/>
          <p:nvPr/>
        </p:nvSpPr>
        <p:spPr>
          <a:xfrm>
            <a:off x="2988000" y="3217430"/>
            <a:ext cx="1742700" cy="312900"/>
          </a:xfrm>
          <a:prstGeom prst="roundRect">
            <a:avLst>
              <a:gd fmla="val 7476" name="adj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/>
              <a:t>Event Organizer</a:t>
            </a:r>
            <a:endParaRPr b="1" sz="1100"/>
          </a:p>
        </p:txBody>
      </p:sp>
      <p:sp>
        <p:nvSpPr>
          <p:cNvPr id="527" name="Google Shape;527;p27"/>
          <p:cNvSpPr/>
          <p:nvPr/>
        </p:nvSpPr>
        <p:spPr>
          <a:xfrm>
            <a:off x="2988000" y="2855900"/>
            <a:ext cx="1742700" cy="236400"/>
          </a:xfrm>
          <a:prstGeom prst="roundRect">
            <a:avLst>
              <a:gd fmla="val 747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What You’ll Get</a:t>
            </a:r>
            <a:endParaRPr b="1"/>
          </a:p>
        </p:txBody>
      </p:sp>
      <p:sp>
        <p:nvSpPr>
          <p:cNvPr id="528" name="Google Shape;528;p27"/>
          <p:cNvSpPr/>
          <p:nvPr/>
        </p:nvSpPr>
        <p:spPr>
          <a:xfrm>
            <a:off x="2988000" y="3585328"/>
            <a:ext cx="1742700" cy="312900"/>
          </a:xfrm>
          <a:prstGeom prst="roundRect">
            <a:avLst>
              <a:gd fmla="val 7476" name="adj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/>
              <a:t>Free Consulting</a:t>
            </a:r>
            <a:endParaRPr b="1" sz="1100"/>
          </a:p>
        </p:txBody>
      </p:sp>
      <p:sp>
        <p:nvSpPr>
          <p:cNvPr id="529" name="Google Shape;529;p27"/>
          <p:cNvSpPr/>
          <p:nvPr/>
        </p:nvSpPr>
        <p:spPr>
          <a:xfrm>
            <a:off x="2988000" y="3953251"/>
            <a:ext cx="1742700" cy="312900"/>
          </a:xfrm>
          <a:prstGeom prst="roundRect">
            <a:avLst>
              <a:gd fmla="val 7476" name="adj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/>
              <a:t>Modification</a:t>
            </a:r>
            <a:endParaRPr b="1" sz="1100"/>
          </a:p>
        </p:txBody>
      </p:sp>
      <p:sp>
        <p:nvSpPr>
          <p:cNvPr id="530" name="Google Shape;530;p27"/>
          <p:cNvSpPr/>
          <p:nvPr/>
        </p:nvSpPr>
        <p:spPr>
          <a:xfrm>
            <a:off x="2988000" y="4321150"/>
            <a:ext cx="1742700" cy="312900"/>
          </a:xfrm>
          <a:prstGeom prst="roundRect">
            <a:avLst>
              <a:gd fmla="val 7476" name="adj"/>
            </a:avLst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/>
              <a:t>Key Features</a:t>
            </a:r>
            <a:endParaRPr b="1" sz="1100"/>
          </a:p>
        </p:txBody>
      </p:sp>
      <p:cxnSp>
        <p:nvCxnSpPr>
          <p:cNvPr id="531" name="Google Shape;531;p27"/>
          <p:cNvCxnSpPr>
            <a:stCxn id="525" idx="3"/>
            <a:endCxn id="526" idx="1"/>
          </p:cNvCxnSpPr>
          <p:nvPr/>
        </p:nvCxnSpPr>
        <p:spPr>
          <a:xfrm flipH="1" rot="10800000">
            <a:off x="2606050" y="3373776"/>
            <a:ext cx="381900" cy="5388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2" name="Google Shape;532;p27"/>
          <p:cNvCxnSpPr>
            <a:stCxn id="525" idx="3"/>
            <a:endCxn id="528" idx="1"/>
          </p:cNvCxnSpPr>
          <p:nvPr/>
        </p:nvCxnSpPr>
        <p:spPr>
          <a:xfrm flipH="1" rot="10800000">
            <a:off x="2606050" y="3741876"/>
            <a:ext cx="381900" cy="170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3" name="Google Shape;533;p27"/>
          <p:cNvCxnSpPr>
            <a:stCxn id="525" idx="3"/>
            <a:endCxn id="529" idx="1"/>
          </p:cNvCxnSpPr>
          <p:nvPr/>
        </p:nvCxnSpPr>
        <p:spPr>
          <a:xfrm>
            <a:off x="2606050" y="3912576"/>
            <a:ext cx="381900" cy="1971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34" name="Google Shape;534;p27"/>
          <p:cNvCxnSpPr>
            <a:stCxn id="525" idx="3"/>
            <a:endCxn id="530" idx="1"/>
          </p:cNvCxnSpPr>
          <p:nvPr/>
        </p:nvCxnSpPr>
        <p:spPr>
          <a:xfrm>
            <a:off x="2606050" y="3912576"/>
            <a:ext cx="381900" cy="5649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35" name="Google Shape;535;p27"/>
          <p:cNvSpPr/>
          <p:nvPr/>
        </p:nvSpPr>
        <p:spPr>
          <a:xfrm>
            <a:off x="6371675" y="3796825"/>
            <a:ext cx="3226800" cy="1099200"/>
          </a:xfrm>
          <a:prstGeom prst="roundRect">
            <a:avLst>
              <a:gd fmla="val 5942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/>
              <a:t>Monday, 24 January 2022 </a:t>
            </a:r>
            <a:endParaRPr b="1"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/>
              <a:t>15.30 - 17.00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 u="sng">
                <a:solidFill>
                  <a:schemeClr val="hlink"/>
                </a:solidFill>
                <a:hlinkClick r:id="rId9"/>
              </a:rPr>
              <a:t>https://indonesiadigitaltribe.id/</a:t>
            </a:r>
            <a:endParaRPr b="1" sz="1000"/>
          </a:p>
        </p:txBody>
      </p:sp>
      <p:sp>
        <p:nvSpPr>
          <p:cNvPr id="536" name="Google Shape;536;p27"/>
          <p:cNvSpPr/>
          <p:nvPr/>
        </p:nvSpPr>
        <p:spPr>
          <a:xfrm>
            <a:off x="5307513" y="3107075"/>
            <a:ext cx="322800" cy="2364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0675" y="4074625"/>
            <a:ext cx="304425" cy="30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8" name="Google Shape;53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21487" y="4401625"/>
            <a:ext cx="322799" cy="322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9" name="Google Shape;539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83861" y="4185025"/>
            <a:ext cx="1237714" cy="32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0" name="Google Shape;540;p27"/>
          <p:cNvSpPr/>
          <p:nvPr/>
        </p:nvSpPr>
        <p:spPr>
          <a:xfrm>
            <a:off x="403150" y="2850525"/>
            <a:ext cx="2202900" cy="456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SVCC Webinar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FREE TRIAL !!!</a:t>
            </a:r>
            <a:endParaRPr b="1"/>
          </a:p>
        </p:txBody>
      </p:sp>
      <p:sp>
        <p:nvSpPr>
          <p:cNvPr id="541" name="Google Shape;541;p27"/>
          <p:cNvSpPr txBox="1"/>
          <p:nvPr/>
        </p:nvSpPr>
        <p:spPr>
          <a:xfrm>
            <a:off x="4916250" y="3620425"/>
            <a:ext cx="3946800" cy="3387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</a:rPr>
              <a:t>“Let’s see </a:t>
            </a:r>
            <a:r>
              <a:rPr b="1" lang="id" sz="1000">
                <a:solidFill>
                  <a:schemeClr val="dk1"/>
                </a:solidFill>
              </a:rPr>
              <a:t>SVCC Contribution</a:t>
            </a:r>
            <a:r>
              <a:rPr lang="id" sz="1000">
                <a:solidFill>
                  <a:schemeClr val="dk1"/>
                </a:solidFill>
              </a:rPr>
              <a:t> on Indonesia Digital Tribe Townhall” 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5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543" name="Google Shape;543;p27"/>
          <p:cNvSpPr/>
          <p:nvPr/>
        </p:nvSpPr>
        <p:spPr>
          <a:xfrm>
            <a:off x="1401700" y="3297455"/>
            <a:ext cx="205800" cy="322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425" y="430870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700" y="3388450"/>
            <a:ext cx="1802501" cy="180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180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52675" y="4962350"/>
            <a:ext cx="91968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845223" y="705250"/>
            <a:ext cx="6473100" cy="3336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USE SVCC?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801725" y="-2860775"/>
            <a:ext cx="3848400" cy="3848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675" y="64075"/>
            <a:ext cx="1020825" cy="6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845200" y="1105150"/>
            <a:ext cx="3988500" cy="3432600"/>
          </a:xfrm>
          <a:prstGeom prst="rect">
            <a:avLst/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i="1" lang="id" sz="13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Game changer for Event Organizer</a:t>
            </a:r>
            <a:endParaRPr b="1" i="1" sz="131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Industri 4.0 ikut mendorong hadirnya pengalaman baru dalam penyelenggaraan event.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Beralihnya acara dari offline menjadi online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menghadirkan kebiasaan baru di dunia virtual. </a:t>
            </a:r>
            <a:endParaRPr sz="1017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SVCC merupakan solusi acara virtual yang inovatif 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bagi anda yang ingin terhubung dengan audiens, baik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untuk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karyawan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maupun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industri global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atau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berbasis pelanggan.</a:t>
            </a:r>
            <a:endParaRPr b="1" sz="101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Acara besar atau kecil. SVCC tangani semuanya. Keserbagunaan SVCC mampu memberikan dukungan end-to-end dalam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meningkatkan engagement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interaksi audiens yang dinamis 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melalui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pengalaman imersif 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serta </a:t>
            </a:r>
            <a:r>
              <a:rPr b="1" lang="id" sz="101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fitur-fitur interaktif.</a:t>
            </a:r>
            <a:endParaRPr b="1" sz="1017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2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953000" y="1105151"/>
            <a:ext cx="2364900" cy="2400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953000" y="1413941"/>
            <a:ext cx="2364900" cy="959700"/>
          </a:xfrm>
          <a:prstGeom prst="rect">
            <a:avLst/>
          </a:prstGeom>
          <a:solidFill>
            <a:srgbClr val="CCCCC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Dapat menampung 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peserta sebanyak mungkin</a:t>
            </a:r>
            <a:r>
              <a:rPr lang="id" sz="1017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Sesuai dengan kebutuhan dari Anda.</a:t>
            </a:r>
            <a:endParaRPr sz="1017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9239750" y="2923000"/>
            <a:ext cx="2969100" cy="3336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 Goals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9220200" y="3354925"/>
            <a:ext cx="2988600" cy="797700"/>
          </a:xfrm>
          <a:prstGeom prst="rect">
            <a:avLst/>
          </a:prstGeom>
          <a:solidFill>
            <a:srgbClr val="CCCCCC"/>
          </a:solidFill>
          <a:effectLst>
            <a:outerShdw blurRad="428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d" sz="11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Menciptakan karyawan BRI  yang mempunyai digital talent dan siap berinovasi untuk Indonesia</a:t>
            </a:r>
            <a:endParaRPr sz="71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6174900" y="5438500"/>
            <a:ext cx="2969100" cy="3336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Event Audience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155350" y="5870425"/>
            <a:ext cx="2988600" cy="797700"/>
          </a:xfrm>
          <a:prstGeom prst="rect">
            <a:avLst/>
          </a:prstGeom>
          <a:solidFill>
            <a:srgbClr val="CCCCCC"/>
          </a:solidFill>
          <a:effectLst>
            <a:outerShdw blurRad="428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d" sz="11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Terdiri dari pengelola HC, Karyawan BRI yang sudah digital, dan karyawan umum </a:t>
            </a:r>
            <a:r>
              <a:rPr lang="id" sz="11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71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4953000" y="2442459"/>
            <a:ext cx="2364900" cy="2400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CUSTOMIZABLE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953000" y="2736833"/>
            <a:ext cx="2364900" cy="775800"/>
          </a:xfrm>
          <a:prstGeom prst="rect">
            <a:avLst/>
          </a:prstGeom>
          <a:solidFill>
            <a:srgbClr val="CCCCC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id" sz="10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UI/Design dapat di-</a:t>
            </a:r>
            <a:r>
              <a:rPr i="1" lang="id" sz="10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request</a:t>
            </a:r>
            <a:r>
              <a:rPr lang="id" sz="10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sesuai kebutuhan Anda.</a:t>
            </a:r>
            <a:endParaRPr sz="61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017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4953000" y="3623068"/>
            <a:ext cx="2364900" cy="2400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PRIVATE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953000" y="3908858"/>
            <a:ext cx="2365200" cy="615000"/>
          </a:xfrm>
          <a:prstGeom prst="rect">
            <a:avLst/>
          </a:prstGeom>
          <a:solidFill>
            <a:srgbClr val="CCCCC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id" sz="1035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Anda dapat membuat subdomain SVCC sesuai dengan yang diinginkan.</a:t>
            </a:r>
            <a:endParaRPr sz="917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01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4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7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8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518725" y="1169463"/>
            <a:ext cx="8042700" cy="1232100"/>
          </a:xfrm>
          <a:prstGeom prst="roundRect">
            <a:avLst>
              <a:gd fmla="val 6097" name="adj"/>
            </a:avLst>
          </a:prstGeom>
          <a:solidFill>
            <a:srgbClr val="00206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2405838" y="668425"/>
            <a:ext cx="3868200" cy="4002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Landing Page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110" name="Google Shape;110;p15"/>
            <p:cNvPicPr preferRelativeResize="0"/>
            <p:nvPr/>
          </p:nvPicPr>
          <p:blipFill rotWithShape="1">
            <a:blip r:embed="rId6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5"/>
            <p:cNvPicPr preferRelativeResize="0"/>
            <p:nvPr/>
          </p:nvPicPr>
          <p:blipFill rotWithShape="1">
            <a:blip r:embed="rId7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0366" y="3051587"/>
            <a:ext cx="2627934" cy="1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26096" y="3051587"/>
            <a:ext cx="2612627" cy="1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1825" y="3051588"/>
            <a:ext cx="2612627" cy="17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9648" y="1380335"/>
            <a:ext cx="7724705" cy="4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709650" y="2013732"/>
            <a:ext cx="264120" cy="214527"/>
          </a:xfrm>
          <a:custGeom>
            <a:rect b="b" l="l" r="r" t="t"/>
            <a:pathLst>
              <a:path extrusionOk="0" h="314325" w="384175">
                <a:moveTo>
                  <a:pt x="0" y="261772"/>
                </a:moveTo>
                <a:lnTo>
                  <a:pt x="0" y="314126"/>
                </a:lnTo>
                <a:lnTo>
                  <a:pt x="52354" y="314126"/>
                </a:lnTo>
                <a:lnTo>
                  <a:pt x="48247" y="293724"/>
                </a:lnTo>
                <a:lnTo>
                  <a:pt x="37040" y="277085"/>
                </a:lnTo>
                <a:lnTo>
                  <a:pt x="20401" y="265878"/>
                </a:lnTo>
                <a:lnTo>
                  <a:pt x="0" y="261772"/>
                </a:lnTo>
                <a:close/>
              </a:path>
              <a:path extrusionOk="0" h="314325" w="384175">
                <a:moveTo>
                  <a:pt x="0" y="191966"/>
                </a:moveTo>
                <a:lnTo>
                  <a:pt x="0" y="226869"/>
                </a:lnTo>
                <a:lnTo>
                  <a:pt x="33954" y="233729"/>
                </a:lnTo>
                <a:lnTo>
                  <a:pt x="61690" y="252435"/>
                </a:lnTo>
                <a:lnTo>
                  <a:pt x="80396" y="280172"/>
                </a:lnTo>
                <a:lnTo>
                  <a:pt x="87257" y="314126"/>
                </a:lnTo>
                <a:lnTo>
                  <a:pt x="122160" y="314126"/>
                </a:lnTo>
                <a:lnTo>
                  <a:pt x="112570" y="266546"/>
                </a:lnTo>
                <a:lnTo>
                  <a:pt x="86406" y="227719"/>
                </a:lnTo>
                <a:lnTo>
                  <a:pt x="47579" y="201556"/>
                </a:lnTo>
                <a:lnTo>
                  <a:pt x="0" y="191966"/>
                </a:lnTo>
                <a:close/>
              </a:path>
              <a:path extrusionOk="0" h="314325" w="384175">
                <a:moveTo>
                  <a:pt x="0" y="122160"/>
                </a:moveTo>
                <a:lnTo>
                  <a:pt x="0" y="157063"/>
                </a:lnTo>
                <a:lnTo>
                  <a:pt x="49640" y="165071"/>
                </a:lnTo>
                <a:lnTo>
                  <a:pt x="92755" y="187370"/>
                </a:lnTo>
                <a:lnTo>
                  <a:pt x="126756" y="221371"/>
                </a:lnTo>
                <a:lnTo>
                  <a:pt x="149055" y="264486"/>
                </a:lnTo>
                <a:lnTo>
                  <a:pt x="157063" y="314126"/>
                </a:lnTo>
                <a:lnTo>
                  <a:pt x="191966" y="314126"/>
                </a:lnTo>
                <a:lnTo>
                  <a:pt x="186891" y="270083"/>
                </a:lnTo>
                <a:lnTo>
                  <a:pt x="172438" y="229667"/>
                </a:lnTo>
                <a:lnTo>
                  <a:pt x="149765" y="194025"/>
                </a:lnTo>
                <a:lnTo>
                  <a:pt x="120027" y="164306"/>
                </a:lnTo>
                <a:lnTo>
                  <a:pt x="84382" y="141657"/>
                </a:lnTo>
                <a:lnTo>
                  <a:pt x="43987" y="127225"/>
                </a:lnTo>
                <a:lnTo>
                  <a:pt x="0" y="122160"/>
                </a:lnTo>
                <a:close/>
              </a:path>
              <a:path extrusionOk="0" h="314325" w="384175">
                <a:moveTo>
                  <a:pt x="383932" y="34902"/>
                </a:moveTo>
                <a:lnTo>
                  <a:pt x="349029" y="34902"/>
                </a:lnTo>
                <a:lnTo>
                  <a:pt x="349029" y="279223"/>
                </a:lnTo>
                <a:lnTo>
                  <a:pt x="226869" y="279223"/>
                </a:lnTo>
                <a:lnTo>
                  <a:pt x="226869" y="314126"/>
                </a:lnTo>
                <a:lnTo>
                  <a:pt x="349029" y="314126"/>
                </a:lnTo>
                <a:lnTo>
                  <a:pt x="362581" y="311372"/>
                </a:lnTo>
                <a:lnTo>
                  <a:pt x="373679" y="303873"/>
                </a:lnTo>
                <a:lnTo>
                  <a:pt x="381178" y="292775"/>
                </a:lnTo>
                <a:lnTo>
                  <a:pt x="383932" y="279223"/>
                </a:lnTo>
                <a:lnTo>
                  <a:pt x="383932" y="34902"/>
                </a:lnTo>
                <a:close/>
              </a:path>
              <a:path extrusionOk="0" h="314325" w="384175">
                <a:moveTo>
                  <a:pt x="314126" y="69805"/>
                </a:moveTo>
                <a:lnTo>
                  <a:pt x="69805" y="69805"/>
                </a:lnTo>
                <a:lnTo>
                  <a:pt x="69805" y="98251"/>
                </a:lnTo>
                <a:lnTo>
                  <a:pt x="118642" y="120780"/>
                </a:lnTo>
                <a:lnTo>
                  <a:pt x="160379" y="153747"/>
                </a:lnTo>
                <a:lnTo>
                  <a:pt x="193345" y="195483"/>
                </a:lnTo>
                <a:lnTo>
                  <a:pt x="215874" y="244320"/>
                </a:lnTo>
                <a:lnTo>
                  <a:pt x="314126" y="244320"/>
                </a:lnTo>
                <a:lnTo>
                  <a:pt x="314126" y="69805"/>
                </a:lnTo>
                <a:close/>
              </a:path>
              <a:path extrusionOk="0" h="314325" w="384175">
                <a:moveTo>
                  <a:pt x="349029" y="0"/>
                </a:moveTo>
                <a:lnTo>
                  <a:pt x="34902" y="0"/>
                </a:lnTo>
                <a:lnTo>
                  <a:pt x="21350" y="2754"/>
                </a:lnTo>
                <a:lnTo>
                  <a:pt x="10252" y="10252"/>
                </a:lnTo>
                <a:lnTo>
                  <a:pt x="2754" y="21350"/>
                </a:lnTo>
                <a:lnTo>
                  <a:pt x="0" y="34902"/>
                </a:lnTo>
                <a:lnTo>
                  <a:pt x="0" y="87257"/>
                </a:lnTo>
                <a:lnTo>
                  <a:pt x="34902" y="87257"/>
                </a:lnTo>
                <a:lnTo>
                  <a:pt x="34902" y="34902"/>
                </a:lnTo>
                <a:lnTo>
                  <a:pt x="383932" y="34902"/>
                </a:lnTo>
                <a:lnTo>
                  <a:pt x="381178" y="21350"/>
                </a:lnTo>
                <a:lnTo>
                  <a:pt x="373679" y="10252"/>
                </a:lnTo>
                <a:lnTo>
                  <a:pt x="362581" y="2754"/>
                </a:lnTo>
                <a:lnTo>
                  <a:pt x="3490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" name="Google Shape;117;p15"/>
          <p:cNvSpPr/>
          <p:nvPr/>
        </p:nvSpPr>
        <p:spPr>
          <a:xfrm>
            <a:off x="2613631" y="1982850"/>
            <a:ext cx="264120" cy="244430"/>
          </a:xfrm>
          <a:custGeom>
            <a:rect b="b" l="l" r="r" t="t"/>
            <a:pathLst>
              <a:path extrusionOk="0" h="358139" w="384175">
                <a:moveTo>
                  <a:pt x="191966" y="331578"/>
                </a:moveTo>
                <a:lnTo>
                  <a:pt x="95983" y="331578"/>
                </a:lnTo>
                <a:lnTo>
                  <a:pt x="121855" y="332982"/>
                </a:lnTo>
                <a:lnTo>
                  <a:pt x="147246" y="337467"/>
                </a:lnTo>
                <a:lnTo>
                  <a:pt x="171079" y="345566"/>
                </a:lnTo>
                <a:lnTo>
                  <a:pt x="191966" y="357755"/>
                </a:lnTo>
                <a:lnTo>
                  <a:pt x="191966" y="331578"/>
                </a:lnTo>
                <a:close/>
              </a:path>
              <a:path extrusionOk="0" h="358139" w="384175">
                <a:moveTo>
                  <a:pt x="287949" y="296675"/>
                </a:moveTo>
                <a:lnTo>
                  <a:pt x="263749" y="298679"/>
                </a:lnTo>
                <a:lnTo>
                  <a:pt x="237667" y="304201"/>
                </a:lnTo>
                <a:lnTo>
                  <a:pt x="212730" y="312504"/>
                </a:lnTo>
                <a:lnTo>
                  <a:pt x="191966" y="322852"/>
                </a:lnTo>
                <a:lnTo>
                  <a:pt x="191966" y="357755"/>
                </a:lnTo>
                <a:lnTo>
                  <a:pt x="212730" y="347407"/>
                </a:lnTo>
                <a:lnTo>
                  <a:pt x="237667" y="339103"/>
                </a:lnTo>
                <a:lnTo>
                  <a:pt x="263749" y="333582"/>
                </a:lnTo>
                <a:lnTo>
                  <a:pt x="287949" y="331578"/>
                </a:lnTo>
                <a:lnTo>
                  <a:pt x="383932" y="331578"/>
                </a:lnTo>
                <a:lnTo>
                  <a:pt x="383932" y="305400"/>
                </a:lnTo>
                <a:lnTo>
                  <a:pt x="349029" y="305400"/>
                </a:lnTo>
                <a:lnTo>
                  <a:pt x="334332" y="301460"/>
                </a:lnTo>
                <a:lnTo>
                  <a:pt x="319143" y="298747"/>
                </a:lnTo>
                <a:lnTo>
                  <a:pt x="303628" y="297179"/>
                </a:lnTo>
                <a:lnTo>
                  <a:pt x="287949" y="296675"/>
                </a:lnTo>
                <a:close/>
              </a:path>
              <a:path extrusionOk="0" h="358139" w="384175">
                <a:moveTo>
                  <a:pt x="95983" y="61080"/>
                </a:moveTo>
                <a:lnTo>
                  <a:pt x="70187" y="62470"/>
                </a:lnTo>
                <a:lnTo>
                  <a:pt x="44719" y="66970"/>
                </a:lnTo>
                <a:lnTo>
                  <a:pt x="20887" y="75068"/>
                </a:lnTo>
                <a:lnTo>
                  <a:pt x="0" y="87257"/>
                </a:lnTo>
                <a:lnTo>
                  <a:pt x="122" y="347407"/>
                </a:lnTo>
                <a:lnTo>
                  <a:pt x="4362" y="351647"/>
                </a:lnTo>
                <a:lnTo>
                  <a:pt x="10470" y="351647"/>
                </a:lnTo>
                <a:lnTo>
                  <a:pt x="11343" y="350774"/>
                </a:lnTo>
                <a:lnTo>
                  <a:pt x="13088" y="350774"/>
                </a:lnTo>
                <a:lnTo>
                  <a:pt x="32421" y="342989"/>
                </a:lnTo>
                <a:lnTo>
                  <a:pt x="53881" y="336922"/>
                </a:lnTo>
                <a:lnTo>
                  <a:pt x="75668" y="332982"/>
                </a:lnTo>
                <a:lnTo>
                  <a:pt x="95983" y="331578"/>
                </a:lnTo>
                <a:lnTo>
                  <a:pt x="191966" y="331578"/>
                </a:lnTo>
                <a:lnTo>
                  <a:pt x="191966" y="87257"/>
                </a:lnTo>
                <a:lnTo>
                  <a:pt x="171079" y="75068"/>
                </a:lnTo>
                <a:lnTo>
                  <a:pt x="147246" y="66970"/>
                </a:lnTo>
                <a:lnTo>
                  <a:pt x="121778" y="62470"/>
                </a:lnTo>
                <a:lnTo>
                  <a:pt x="95983" y="61080"/>
                </a:lnTo>
                <a:close/>
              </a:path>
              <a:path extrusionOk="0" h="358139" w="384175">
                <a:moveTo>
                  <a:pt x="383932" y="331578"/>
                </a:moveTo>
                <a:lnTo>
                  <a:pt x="287949" y="331578"/>
                </a:lnTo>
                <a:lnTo>
                  <a:pt x="309613" y="332600"/>
                </a:lnTo>
                <a:lnTo>
                  <a:pt x="331032" y="335831"/>
                </a:lnTo>
                <a:lnTo>
                  <a:pt x="351633" y="341517"/>
                </a:lnTo>
                <a:lnTo>
                  <a:pt x="370843" y="349902"/>
                </a:lnTo>
                <a:lnTo>
                  <a:pt x="372589" y="350774"/>
                </a:lnTo>
                <a:lnTo>
                  <a:pt x="379569" y="350774"/>
                </a:lnTo>
                <a:lnTo>
                  <a:pt x="383932" y="346411"/>
                </a:lnTo>
                <a:lnTo>
                  <a:pt x="383932" y="331578"/>
                </a:lnTo>
                <a:close/>
              </a:path>
              <a:path extrusionOk="0" h="358139" w="384175">
                <a:moveTo>
                  <a:pt x="349029" y="69805"/>
                </a:moveTo>
                <a:lnTo>
                  <a:pt x="349029" y="305400"/>
                </a:lnTo>
                <a:lnTo>
                  <a:pt x="383932" y="305400"/>
                </a:lnTo>
                <a:lnTo>
                  <a:pt x="383932" y="87257"/>
                </a:lnTo>
                <a:lnTo>
                  <a:pt x="375902" y="81831"/>
                </a:lnTo>
                <a:lnTo>
                  <a:pt x="367462" y="77222"/>
                </a:lnTo>
                <a:lnTo>
                  <a:pt x="358532" y="73268"/>
                </a:lnTo>
                <a:lnTo>
                  <a:pt x="349029" y="69805"/>
                </a:lnTo>
                <a:close/>
              </a:path>
              <a:path extrusionOk="0" h="358139" w="384175">
                <a:moveTo>
                  <a:pt x="314126" y="0"/>
                </a:moveTo>
                <a:lnTo>
                  <a:pt x="226869" y="87257"/>
                </a:lnTo>
                <a:lnTo>
                  <a:pt x="226869" y="279223"/>
                </a:lnTo>
                <a:lnTo>
                  <a:pt x="314126" y="200691"/>
                </a:lnTo>
                <a:lnTo>
                  <a:pt x="31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5"/>
          <p:cNvSpPr/>
          <p:nvPr/>
        </p:nvSpPr>
        <p:spPr>
          <a:xfrm>
            <a:off x="4356544" y="1982850"/>
            <a:ext cx="252332" cy="250497"/>
          </a:xfrm>
          <a:custGeom>
            <a:rect b="b" l="l" r="r" t="t"/>
            <a:pathLst>
              <a:path extrusionOk="0" h="367029" w="367029">
                <a:moveTo>
                  <a:pt x="148337" y="0"/>
                </a:moveTo>
                <a:lnTo>
                  <a:pt x="131360" y="3430"/>
                </a:lnTo>
                <a:lnTo>
                  <a:pt x="117492" y="12783"/>
                </a:lnTo>
                <a:lnTo>
                  <a:pt x="108139" y="26651"/>
                </a:lnTo>
                <a:lnTo>
                  <a:pt x="104708" y="43628"/>
                </a:lnTo>
                <a:lnTo>
                  <a:pt x="104708" y="69805"/>
                </a:lnTo>
                <a:lnTo>
                  <a:pt x="34902" y="69805"/>
                </a:lnTo>
                <a:lnTo>
                  <a:pt x="21378" y="72559"/>
                </a:lnTo>
                <a:lnTo>
                  <a:pt x="10340" y="80058"/>
                </a:lnTo>
                <a:lnTo>
                  <a:pt x="2901" y="91156"/>
                </a:lnTo>
                <a:lnTo>
                  <a:pt x="174" y="104708"/>
                </a:lnTo>
                <a:lnTo>
                  <a:pt x="174" y="171024"/>
                </a:lnTo>
                <a:lnTo>
                  <a:pt x="26177" y="171024"/>
                </a:lnTo>
                <a:lnTo>
                  <a:pt x="44509" y="174730"/>
                </a:lnTo>
                <a:lnTo>
                  <a:pt x="59487" y="184832"/>
                </a:lnTo>
                <a:lnTo>
                  <a:pt x="69590" y="199811"/>
                </a:lnTo>
                <a:lnTo>
                  <a:pt x="73296" y="218143"/>
                </a:lnTo>
                <a:lnTo>
                  <a:pt x="69590" y="236475"/>
                </a:lnTo>
                <a:lnTo>
                  <a:pt x="59487" y="251453"/>
                </a:lnTo>
                <a:lnTo>
                  <a:pt x="44509" y="261556"/>
                </a:lnTo>
                <a:lnTo>
                  <a:pt x="26177" y="265262"/>
                </a:lnTo>
                <a:lnTo>
                  <a:pt x="0" y="265262"/>
                </a:lnTo>
                <a:lnTo>
                  <a:pt x="0" y="331578"/>
                </a:lnTo>
                <a:lnTo>
                  <a:pt x="2754" y="345130"/>
                </a:lnTo>
                <a:lnTo>
                  <a:pt x="10252" y="356228"/>
                </a:lnTo>
                <a:lnTo>
                  <a:pt x="21350" y="363726"/>
                </a:lnTo>
                <a:lnTo>
                  <a:pt x="34902" y="366480"/>
                </a:lnTo>
                <a:lnTo>
                  <a:pt x="101218" y="366480"/>
                </a:lnTo>
                <a:lnTo>
                  <a:pt x="101218" y="340303"/>
                </a:lnTo>
                <a:lnTo>
                  <a:pt x="104924" y="321971"/>
                </a:lnTo>
                <a:lnTo>
                  <a:pt x="115027" y="306993"/>
                </a:lnTo>
                <a:lnTo>
                  <a:pt x="130005" y="296890"/>
                </a:lnTo>
                <a:lnTo>
                  <a:pt x="148337" y="293184"/>
                </a:lnTo>
                <a:lnTo>
                  <a:pt x="166669" y="296890"/>
                </a:lnTo>
                <a:lnTo>
                  <a:pt x="181648" y="306993"/>
                </a:lnTo>
                <a:lnTo>
                  <a:pt x="191750" y="321971"/>
                </a:lnTo>
                <a:lnTo>
                  <a:pt x="195456" y="340303"/>
                </a:lnTo>
                <a:lnTo>
                  <a:pt x="195456" y="366480"/>
                </a:lnTo>
                <a:lnTo>
                  <a:pt x="261772" y="366480"/>
                </a:lnTo>
                <a:lnTo>
                  <a:pt x="275324" y="363726"/>
                </a:lnTo>
                <a:lnTo>
                  <a:pt x="286422" y="356228"/>
                </a:lnTo>
                <a:lnTo>
                  <a:pt x="293921" y="345130"/>
                </a:lnTo>
                <a:lnTo>
                  <a:pt x="296675" y="331578"/>
                </a:lnTo>
                <a:lnTo>
                  <a:pt x="296675" y="261772"/>
                </a:lnTo>
                <a:lnTo>
                  <a:pt x="322852" y="261772"/>
                </a:lnTo>
                <a:lnTo>
                  <a:pt x="339829" y="258341"/>
                </a:lnTo>
                <a:lnTo>
                  <a:pt x="353697" y="248988"/>
                </a:lnTo>
                <a:lnTo>
                  <a:pt x="363050" y="235120"/>
                </a:lnTo>
                <a:lnTo>
                  <a:pt x="366480" y="218143"/>
                </a:lnTo>
                <a:lnTo>
                  <a:pt x="363050" y="201166"/>
                </a:lnTo>
                <a:lnTo>
                  <a:pt x="353697" y="187297"/>
                </a:lnTo>
                <a:lnTo>
                  <a:pt x="339829" y="177945"/>
                </a:lnTo>
                <a:lnTo>
                  <a:pt x="322852" y="174514"/>
                </a:lnTo>
                <a:lnTo>
                  <a:pt x="296675" y="174514"/>
                </a:lnTo>
                <a:lnTo>
                  <a:pt x="296675" y="104708"/>
                </a:lnTo>
                <a:lnTo>
                  <a:pt x="293921" y="91156"/>
                </a:lnTo>
                <a:lnTo>
                  <a:pt x="286422" y="80058"/>
                </a:lnTo>
                <a:lnTo>
                  <a:pt x="275324" y="72559"/>
                </a:lnTo>
                <a:lnTo>
                  <a:pt x="261772" y="69805"/>
                </a:lnTo>
                <a:lnTo>
                  <a:pt x="191966" y="69805"/>
                </a:lnTo>
                <a:lnTo>
                  <a:pt x="191966" y="43628"/>
                </a:lnTo>
                <a:lnTo>
                  <a:pt x="188535" y="26651"/>
                </a:lnTo>
                <a:lnTo>
                  <a:pt x="179183" y="12783"/>
                </a:lnTo>
                <a:lnTo>
                  <a:pt x="165314" y="3430"/>
                </a:lnTo>
                <a:lnTo>
                  <a:pt x="1483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12409" y="2058371"/>
            <a:ext cx="1111039" cy="12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11717" y="2059910"/>
            <a:ext cx="953040" cy="12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2608" y="2056147"/>
            <a:ext cx="1044142" cy="130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6203726" y="1923163"/>
            <a:ext cx="18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You’ll Get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15"/>
          <p:cNvCxnSpPr/>
          <p:nvPr/>
        </p:nvCxnSpPr>
        <p:spPr>
          <a:xfrm>
            <a:off x="5937226" y="2123250"/>
            <a:ext cx="279600" cy="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4" name="Google Shape;124;p15"/>
          <p:cNvGrpSpPr/>
          <p:nvPr/>
        </p:nvGrpSpPr>
        <p:grpSpPr>
          <a:xfrm>
            <a:off x="520225" y="2467325"/>
            <a:ext cx="8039700" cy="518500"/>
            <a:chOff x="516900" y="2490050"/>
            <a:chExt cx="8039700" cy="518500"/>
          </a:xfrm>
        </p:grpSpPr>
        <p:sp>
          <p:nvSpPr>
            <p:cNvPr id="125" name="Google Shape;125;p15"/>
            <p:cNvSpPr/>
            <p:nvPr/>
          </p:nvSpPr>
          <p:spPr>
            <a:xfrm>
              <a:off x="516900" y="2490050"/>
              <a:ext cx="8039700" cy="518400"/>
            </a:xfrm>
            <a:prstGeom prst="roundRect">
              <a:avLst>
                <a:gd fmla="val 12324" name="adj"/>
              </a:avLst>
            </a:prstGeom>
            <a:solidFill>
              <a:schemeClr val="accent5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462288" y="2645100"/>
              <a:ext cx="1511700" cy="21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000">
                  <a:latin typeface="Montserrat"/>
                  <a:ea typeface="Montserrat"/>
                  <a:cs typeface="Montserrat"/>
                  <a:sym typeface="Montserrat"/>
                </a:rPr>
                <a:t>Killer Features</a:t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092522" y="2645100"/>
              <a:ext cx="1511700" cy="21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000">
                  <a:latin typeface="Montserrat"/>
                  <a:ea typeface="Montserrat"/>
                  <a:cs typeface="Montserrat"/>
                  <a:sym typeface="Montserrat"/>
                </a:rPr>
                <a:t>Exposure</a:t>
              </a:r>
              <a:r>
                <a:rPr b="1" lang="id" sz="1000">
                  <a:latin typeface="Montserrat"/>
                  <a:ea typeface="Montserrat"/>
                  <a:cs typeface="Montserrat"/>
                  <a:sym typeface="Montserrat"/>
                </a:rPr>
                <a:t> Features</a:t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6722732" y="2645113"/>
              <a:ext cx="1511700" cy="214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950">
                  <a:latin typeface="Montserrat"/>
                  <a:ea typeface="Montserrat"/>
                  <a:cs typeface="Montserrat"/>
                  <a:sym typeface="Montserrat"/>
                </a:rPr>
                <a:t>Interaction</a:t>
              </a:r>
              <a:r>
                <a:rPr b="1" lang="id" sz="950">
                  <a:latin typeface="Montserrat"/>
                  <a:ea typeface="Montserrat"/>
                  <a:cs typeface="Montserrat"/>
                  <a:sym typeface="Montserrat"/>
                </a:rPr>
                <a:t> Features</a:t>
              </a:r>
              <a:endParaRPr b="1" sz="95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683400" y="2503650"/>
              <a:ext cx="26244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Engagement yang kami tawarkan </a:t>
              </a:r>
              <a:r>
                <a:rPr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akan menjadikan setiap </a:t>
              </a:r>
              <a:r>
                <a:rPr b="1"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acara</a:t>
              </a:r>
              <a:r>
                <a:rPr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memiliki</a:t>
              </a:r>
              <a:r>
                <a:rPr b="1"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i="1"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</a:t>
              </a:r>
              <a:r>
                <a:rPr b="1" lang="id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“Berbeda dan Bermanfaat”</a:t>
              </a:r>
              <a:endParaRPr b="1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0" name="Google Shape;130;p15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3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3009050" y="744625"/>
            <a:ext cx="3061200" cy="3849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 b="1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838200" y="2447753"/>
            <a:ext cx="190691" cy="95345"/>
          </a:xfrm>
          <a:custGeom>
            <a:rect b="b" l="l" r="r" t="t"/>
            <a:pathLst>
              <a:path extrusionOk="0" h="209550" w="419100">
                <a:moveTo>
                  <a:pt x="76611" y="139611"/>
                </a:moveTo>
                <a:lnTo>
                  <a:pt x="69805" y="139611"/>
                </a:lnTo>
                <a:lnTo>
                  <a:pt x="57022" y="140285"/>
                </a:lnTo>
                <a:lnTo>
                  <a:pt x="12515" y="155146"/>
                </a:lnTo>
                <a:lnTo>
                  <a:pt x="0" y="209417"/>
                </a:lnTo>
                <a:lnTo>
                  <a:pt x="78531" y="209417"/>
                </a:lnTo>
                <a:lnTo>
                  <a:pt x="78543" y="181146"/>
                </a:lnTo>
                <a:lnTo>
                  <a:pt x="79267" y="170634"/>
                </a:lnTo>
                <a:lnTo>
                  <a:pt x="81411" y="160357"/>
                </a:lnTo>
                <a:lnTo>
                  <a:pt x="84863" y="150570"/>
                </a:lnTo>
                <a:lnTo>
                  <a:pt x="89526" y="141356"/>
                </a:lnTo>
                <a:lnTo>
                  <a:pt x="83069" y="140309"/>
                </a:lnTo>
                <a:lnTo>
                  <a:pt x="76611" y="139611"/>
                </a:lnTo>
                <a:close/>
              </a:path>
              <a:path extrusionOk="0" h="209550" w="419100">
                <a:moveTo>
                  <a:pt x="209417" y="117797"/>
                </a:moveTo>
                <a:lnTo>
                  <a:pt x="169410" y="122334"/>
                </a:lnTo>
                <a:lnTo>
                  <a:pt x="122672" y="141686"/>
                </a:lnTo>
                <a:lnTo>
                  <a:pt x="104733" y="181146"/>
                </a:lnTo>
                <a:lnTo>
                  <a:pt x="104708" y="209417"/>
                </a:lnTo>
                <a:lnTo>
                  <a:pt x="314126" y="209417"/>
                </a:lnTo>
                <a:lnTo>
                  <a:pt x="314126" y="181146"/>
                </a:lnTo>
                <a:lnTo>
                  <a:pt x="311977" y="166266"/>
                </a:lnTo>
                <a:lnTo>
                  <a:pt x="283411" y="133503"/>
                </a:lnTo>
                <a:lnTo>
                  <a:pt x="230108" y="118999"/>
                </a:lnTo>
                <a:lnTo>
                  <a:pt x="209417" y="117797"/>
                </a:lnTo>
                <a:close/>
              </a:path>
              <a:path extrusionOk="0" h="209550" w="419100">
                <a:moveTo>
                  <a:pt x="349029" y="139611"/>
                </a:moveTo>
                <a:lnTo>
                  <a:pt x="342223" y="139611"/>
                </a:lnTo>
                <a:lnTo>
                  <a:pt x="335766" y="140309"/>
                </a:lnTo>
                <a:lnTo>
                  <a:pt x="329309" y="141356"/>
                </a:lnTo>
                <a:lnTo>
                  <a:pt x="333972" y="150570"/>
                </a:lnTo>
                <a:lnTo>
                  <a:pt x="337424" y="160357"/>
                </a:lnTo>
                <a:lnTo>
                  <a:pt x="339567" y="170634"/>
                </a:lnTo>
                <a:lnTo>
                  <a:pt x="340291" y="181146"/>
                </a:lnTo>
                <a:lnTo>
                  <a:pt x="340303" y="209417"/>
                </a:lnTo>
                <a:lnTo>
                  <a:pt x="418835" y="209417"/>
                </a:lnTo>
                <a:lnTo>
                  <a:pt x="413032" y="162669"/>
                </a:lnTo>
                <a:lnTo>
                  <a:pt x="374203" y="142251"/>
                </a:lnTo>
                <a:lnTo>
                  <a:pt x="361812" y="140285"/>
                </a:lnTo>
                <a:lnTo>
                  <a:pt x="349029" y="139611"/>
                </a:lnTo>
                <a:close/>
              </a:path>
              <a:path extrusionOk="0" h="209550" w="419100">
                <a:moveTo>
                  <a:pt x="69805" y="52354"/>
                </a:moveTo>
                <a:lnTo>
                  <a:pt x="56253" y="55108"/>
                </a:lnTo>
                <a:lnTo>
                  <a:pt x="45155" y="62607"/>
                </a:lnTo>
                <a:lnTo>
                  <a:pt x="37657" y="73705"/>
                </a:lnTo>
                <a:lnTo>
                  <a:pt x="34902" y="87257"/>
                </a:lnTo>
                <a:lnTo>
                  <a:pt x="37657" y="100809"/>
                </a:lnTo>
                <a:lnTo>
                  <a:pt x="45155" y="111907"/>
                </a:lnTo>
                <a:lnTo>
                  <a:pt x="56253" y="119406"/>
                </a:lnTo>
                <a:lnTo>
                  <a:pt x="69805" y="122160"/>
                </a:lnTo>
                <a:lnTo>
                  <a:pt x="83358" y="119406"/>
                </a:lnTo>
                <a:lnTo>
                  <a:pt x="94456" y="111907"/>
                </a:lnTo>
                <a:lnTo>
                  <a:pt x="101954" y="100809"/>
                </a:lnTo>
                <a:lnTo>
                  <a:pt x="104708" y="87257"/>
                </a:lnTo>
                <a:lnTo>
                  <a:pt x="101954" y="73705"/>
                </a:lnTo>
                <a:lnTo>
                  <a:pt x="94456" y="62607"/>
                </a:lnTo>
                <a:lnTo>
                  <a:pt x="83358" y="55108"/>
                </a:lnTo>
                <a:lnTo>
                  <a:pt x="69805" y="52354"/>
                </a:lnTo>
                <a:close/>
              </a:path>
              <a:path extrusionOk="0" h="209550" w="419100">
                <a:moveTo>
                  <a:pt x="349029" y="52354"/>
                </a:moveTo>
                <a:lnTo>
                  <a:pt x="335477" y="55108"/>
                </a:lnTo>
                <a:lnTo>
                  <a:pt x="324379" y="62607"/>
                </a:lnTo>
                <a:lnTo>
                  <a:pt x="316880" y="73705"/>
                </a:lnTo>
                <a:lnTo>
                  <a:pt x="314126" y="87257"/>
                </a:lnTo>
                <a:lnTo>
                  <a:pt x="316880" y="100809"/>
                </a:lnTo>
                <a:lnTo>
                  <a:pt x="324379" y="111907"/>
                </a:lnTo>
                <a:lnTo>
                  <a:pt x="335477" y="119406"/>
                </a:lnTo>
                <a:lnTo>
                  <a:pt x="349029" y="122160"/>
                </a:lnTo>
                <a:lnTo>
                  <a:pt x="362581" y="119406"/>
                </a:lnTo>
                <a:lnTo>
                  <a:pt x="373679" y="111907"/>
                </a:lnTo>
                <a:lnTo>
                  <a:pt x="381178" y="100809"/>
                </a:lnTo>
                <a:lnTo>
                  <a:pt x="383932" y="87257"/>
                </a:lnTo>
                <a:lnTo>
                  <a:pt x="381178" y="73705"/>
                </a:lnTo>
                <a:lnTo>
                  <a:pt x="373679" y="62607"/>
                </a:lnTo>
                <a:lnTo>
                  <a:pt x="362581" y="55108"/>
                </a:lnTo>
                <a:lnTo>
                  <a:pt x="349029" y="52354"/>
                </a:lnTo>
                <a:close/>
              </a:path>
              <a:path extrusionOk="0" h="209550" w="419100">
                <a:moveTo>
                  <a:pt x="209417" y="0"/>
                </a:moveTo>
                <a:lnTo>
                  <a:pt x="189015" y="4106"/>
                </a:lnTo>
                <a:lnTo>
                  <a:pt x="172376" y="15313"/>
                </a:lnTo>
                <a:lnTo>
                  <a:pt x="161169" y="31952"/>
                </a:lnTo>
                <a:lnTo>
                  <a:pt x="157063" y="52354"/>
                </a:lnTo>
                <a:lnTo>
                  <a:pt x="161169" y="72756"/>
                </a:lnTo>
                <a:lnTo>
                  <a:pt x="172376" y="89395"/>
                </a:lnTo>
                <a:lnTo>
                  <a:pt x="189015" y="100602"/>
                </a:lnTo>
                <a:lnTo>
                  <a:pt x="209417" y="104708"/>
                </a:lnTo>
                <a:lnTo>
                  <a:pt x="229819" y="100602"/>
                </a:lnTo>
                <a:lnTo>
                  <a:pt x="246458" y="89395"/>
                </a:lnTo>
                <a:lnTo>
                  <a:pt x="257665" y="72756"/>
                </a:lnTo>
                <a:lnTo>
                  <a:pt x="261772" y="52354"/>
                </a:lnTo>
                <a:lnTo>
                  <a:pt x="257665" y="31952"/>
                </a:lnTo>
                <a:lnTo>
                  <a:pt x="246458" y="15313"/>
                </a:lnTo>
                <a:lnTo>
                  <a:pt x="229819" y="4106"/>
                </a:lnTo>
                <a:lnTo>
                  <a:pt x="2094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7" name="Google Shape;147;p16"/>
          <p:cNvSpPr/>
          <p:nvPr/>
        </p:nvSpPr>
        <p:spPr>
          <a:xfrm>
            <a:off x="2378074" y="2411244"/>
            <a:ext cx="158909" cy="158909"/>
          </a:xfrm>
          <a:custGeom>
            <a:rect b="b" l="l" r="r" t="t"/>
            <a:pathLst>
              <a:path extrusionOk="0" h="349250" w="349250">
                <a:moveTo>
                  <a:pt x="174514" y="0"/>
                </a:moveTo>
                <a:lnTo>
                  <a:pt x="128139" y="6237"/>
                </a:lnTo>
                <a:lnTo>
                  <a:pt x="86455" y="23837"/>
                </a:lnTo>
                <a:lnTo>
                  <a:pt x="51132" y="51132"/>
                </a:lnTo>
                <a:lnTo>
                  <a:pt x="23837" y="86455"/>
                </a:lnTo>
                <a:lnTo>
                  <a:pt x="6237" y="128139"/>
                </a:lnTo>
                <a:lnTo>
                  <a:pt x="0" y="174514"/>
                </a:lnTo>
                <a:lnTo>
                  <a:pt x="6237" y="220890"/>
                </a:lnTo>
                <a:lnTo>
                  <a:pt x="23837" y="262573"/>
                </a:lnTo>
                <a:lnTo>
                  <a:pt x="51132" y="297896"/>
                </a:lnTo>
                <a:lnTo>
                  <a:pt x="86455" y="325192"/>
                </a:lnTo>
                <a:lnTo>
                  <a:pt x="128139" y="342792"/>
                </a:lnTo>
                <a:lnTo>
                  <a:pt x="174514" y="349029"/>
                </a:lnTo>
                <a:lnTo>
                  <a:pt x="220890" y="342792"/>
                </a:lnTo>
                <a:lnTo>
                  <a:pt x="262573" y="325192"/>
                </a:lnTo>
                <a:lnTo>
                  <a:pt x="276893" y="314126"/>
                </a:lnTo>
                <a:lnTo>
                  <a:pt x="174514" y="314126"/>
                </a:lnTo>
                <a:lnTo>
                  <a:pt x="130375" y="307011"/>
                </a:lnTo>
                <a:lnTo>
                  <a:pt x="92048" y="287198"/>
                </a:lnTo>
                <a:lnTo>
                  <a:pt x="61831" y="256980"/>
                </a:lnTo>
                <a:lnTo>
                  <a:pt x="42017" y="218654"/>
                </a:lnTo>
                <a:lnTo>
                  <a:pt x="34902" y="174514"/>
                </a:lnTo>
                <a:lnTo>
                  <a:pt x="42017" y="130375"/>
                </a:lnTo>
                <a:lnTo>
                  <a:pt x="61831" y="92048"/>
                </a:lnTo>
                <a:lnTo>
                  <a:pt x="92048" y="61831"/>
                </a:lnTo>
                <a:lnTo>
                  <a:pt x="130375" y="42017"/>
                </a:lnTo>
                <a:lnTo>
                  <a:pt x="174514" y="34902"/>
                </a:lnTo>
                <a:lnTo>
                  <a:pt x="276893" y="34902"/>
                </a:lnTo>
                <a:lnTo>
                  <a:pt x="262573" y="23837"/>
                </a:lnTo>
                <a:lnTo>
                  <a:pt x="220890" y="6237"/>
                </a:lnTo>
                <a:lnTo>
                  <a:pt x="174514" y="0"/>
                </a:lnTo>
                <a:close/>
              </a:path>
              <a:path extrusionOk="0" h="349250" w="349250">
                <a:moveTo>
                  <a:pt x="276893" y="34902"/>
                </a:moveTo>
                <a:lnTo>
                  <a:pt x="174514" y="34902"/>
                </a:lnTo>
                <a:lnTo>
                  <a:pt x="218654" y="42017"/>
                </a:lnTo>
                <a:lnTo>
                  <a:pt x="256980" y="61831"/>
                </a:lnTo>
                <a:lnTo>
                  <a:pt x="287198" y="92048"/>
                </a:lnTo>
                <a:lnTo>
                  <a:pt x="307011" y="130375"/>
                </a:lnTo>
                <a:lnTo>
                  <a:pt x="314126" y="174514"/>
                </a:lnTo>
                <a:lnTo>
                  <a:pt x="307011" y="218654"/>
                </a:lnTo>
                <a:lnTo>
                  <a:pt x="287198" y="256980"/>
                </a:lnTo>
                <a:lnTo>
                  <a:pt x="256980" y="287198"/>
                </a:lnTo>
                <a:lnTo>
                  <a:pt x="218654" y="307011"/>
                </a:lnTo>
                <a:lnTo>
                  <a:pt x="174514" y="314126"/>
                </a:lnTo>
                <a:lnTo>
                  <a:pt x="276893" y="314126"/>
                </a:lnTo>
                <a:lnTo>
                  <a:pt x="297896" y="297896"/>
                </a:lnTo>
                <a:lnTo>
                  <a:pt x="325192" y="262573"/>
                </a:lnTo>
                <a:lnTo>
                  <a:pt x="342792" y="220890"/>
                </a:lnTo>
                <a:lnTo>
                  <a:pt x="349029" y="174514"/>
                </a:lnTo>
                <a:lnTo>
                  <a:pt x="342792" y="128139"/>
                </a:lnTo>
                <a:lnTo>
                  <a:pt x="325192" y="86455"/>
                </a:lnTo>
                <a:lnTo>
                  <a:pt x="297896" y="51132"/>
                </a:lnTo>
                <a:lnTo>
                  <a:pt x="276893" y="34902"/>
                </a:lnTo>
                <a:close/>
              </a:path>
              <a:path extrusionOk="0" h="349250" w="349250">
                <a:moveTo>
                  <a:pt x="174514" y="69805"/>
                </a:moveTo>
                <a:lnTo>
                  <a:pt x="174514" y="174514"/>
                </a:lnTo>
                <a:lnTo>
                  <a:pt x="100520" y="248508"/>
                </a:lnTo>
                <a:lnTo>
                  <a:pt x="135131" y="271479"/>
                </a:lnTo>
                <a:lnTo>
                  <a:pt x="174536" y="279136"/>
                </a:lnTo>
                <a:lnTo>
                  <a:pt x="213974" y="271479"/>
                </a:lnTo>
                <a:lnTo>
                  <a:pt x="248683" y="248508"/>
                </a:lnTo>
                <a:lnTo>
                  <a:pt x="271651" y="213900"/>
                </a:lnTo>
                <a:lnTo>
                  <a:pt x="279289" y="174514"/>
                </a:lnTo>
                <a:lnTo>
                  <a:pt x="271580" y="135128"/>
                </a:lnTo>
                <a:lnTo>
                  <a:pt x="248508" y="100520"/>
                </a:lnTo>
                <a:lnTo>
                  <a:pt x="232112" y="87107"/>
                </a:lnTo>
                <a:lnTo>
                  <a:pt x="213933" y="77506"/>
                </a:lnTo>
                <a:lnTo>
                  <a:pt x="194543" y="71733"/>
                </a:lnTo>
                <a:lnTo>
                  <a:pt x="174514" y="698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48" name="Google Shape;14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844" y="2453772"/>
            <a:ext cx="1048071" cy="10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4843" y="2453772"/>
            <a:ext cx="847502" cy="10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6886" y="1614744"/>
            <a:ext cx="7300931" cy="41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06377" y="2323900"/>
            <a:ext cx="1748219" cy="185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03984" y="2323900"/>
            <a:ext cx="1742889" cy="18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96260" y="2323900"/>
            <a:ext cx="1742889" cy="1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8200" y="2323900"/>
            <a:ext cx="1918776" cy="185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6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156" name="Google Shape;156;p16"/>
            <p:cNvPicPr preferRelativeResize="0"/>
            <p:nvPr/>
          </p:nvPicPr>
          <p:blipFill rotWithShape="1">
            <a:blip r:embed="rId13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 rotWithShape="1">
            <a:blip r:embed="rId14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16"/>
          <p:cNvSpPr/>
          <p:nvPr/>
        </p:nvSpPr>
        <p:spPr>
          <a:xfrm>
            <a:off x="925825" y="4365150"/>
            <a:ext cx="5049900" cy="4647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028900" y="4503450"/>
            <a:ext cx="356235" cy="166068"/>
          </a:xfrm>
          <a:custGeom>
            <a:rect b="b" l="l" r="r" t="t"/>
            <a:pathLst>
              <a:path extrusionOk="0" h="209550" w="419100">
                <a:moveTo>
                  <a:pt x="76611" y="139611"/>
                </a:moveTo>
                <a:lnTo>
                  <a:pt x="69805" y="139611"/>
                </a:lnTo>
                <a:lnTo>
                  <a:pt x="57022" y="140285"/>
                </a:lnTo>
                <a:lnTo>
                  <a:pt x="12515" y="155146"/>
                </a:lnTo>
                <a:lnTo>
                  <a:pt x="0" y="209417"/>
                </a:lnTo>
                <a:lnTo>
                  <a:pt x="78531" y="209417"/>
                </a:lnTo>
                <a:lnTo>
                  <a:pt x="78543" y="181146"/>
                </a:lnTo>
                <a:lnTo>
                  <a:pt x="79267" y="170634"/>
                </a:lnTo>
                <a:lnTo>
                  <a:pt x="81411" y="160357"/>
                </a:lnTo>
                <a:lnTo>
                  <a:pt x="84863" y="150570"/>
                </a:lnTo>
                <a:lnTo>
                  <a:pt x="89526" y="141356"/>
                </a:lnTo>
                <a:lnTo>
                  <a:pt x="83069" y="140309"/>
                </a:lnTo>
                <a:lnTo>
                  <a:pt x="76611" y="139611"/>
                </a:lnTo>
                <a:close/>
              </a:path>
              <a:path extrusionOk="0" h="209550" w="419100">
                <a:moveTo>
                  <a:pt x="209417" y="117797"/>
                </a:moveTo>
                <a:lnTo>
                  <a:pt x="169410" y="122334"/>
                </a:lnTo>
                <a:lnTo>
                  <a:pt x="122672" y="141686"/>
                </a:lnTo>
                <a:lnTo>
                  <a:pt x="104733" y="181146"/>
                </a:lnTo>
                <a:lnTo>
                  <a:pt x="104708" y="209417"/>
                </a:lnTo>
                <a:lnTo>
                  <a:pt x="314126" y="209417"/>
                </a:lnTo>
                <a:lnTo>
                  <a:pt x="314126" y="181146"/>
                </a:lnTo>
                <a:lnTo>
                  <a:pt x="311977" y="166266"/>
                </a:lnTo>
                <a:lnTo>
                  <a:pt x="283411" y="133503"/>
                </a:lnTo>
                <a:lnTo>
                  <a:pt x="230108" y="118999"/>
                </a:lnTo>
                <a:lnTo>
                  <a:pt x="209417" y="117797"/>
                </a:lnTo>
                <a:close/>
              </a:path>
              <a:path extrusionOk="0" h="209550" w="419100">
                <a:moveTo>
                  <a:pt x="349029" y="139611"/>
                </a:moveTo>
                <a:lnTo>
                  <a:pt x="342223" y="139611"/>
                </a:lnTo>
                <a:lnTo>
                  <a:pt x="335766" y="140309"/>
                </a:lnTo>
                <a:lnTo>
                  <a:pt x="329309" y="141356"/>
                </a:lnTo>
                <a:lnTo>
                  <a:pt x="333972" y="150570"/>
                </a:lnTo>
                <a:lnTo>
                  <a:pt x="337424" y="160357"/>
                </a:lnTo>
                <a:lnTo>
                  <a:pt x="339567" y="170634"/>
                </a:lnTo>
                <a:lnTo>
                  <a:pt x="340291" y="181146"/>
                </a:lnTo>
                <a:lnTo>
                  <a:pt x="340303" y="209417"/>
                </a:lnTo>
                <a:lnTo>
                  <a:pt x="418835" y="209417"/>
                </a:lnTo>
                <a:lnTo>
                  <a:pt x="413032" y="162669"/>
                </a:lnTo>
                <a:lnTo>
                  <a:pt x="374203" y="142251"/>
                </a:lnTo>
                <a:lnTo>
                  <a:pt x="361812" y="140285"/>
                </a:lnTo>
                <a:lnTo>
                  <a:pt x="349029" y="139611"/>
                </a:lnTo>
                <a:close/>
              </a:path>
              <a:path extrusionOk="0" h="209550" w="419100">
                <a:moveTo>
                  <a:pt x="69805" y="52354"/>
                </a:moveTo>
                <a:lnTo>
                  <a:pt x="56253" y="55108"/>
                </a:lnTo>
                <a:lnTo>
                  <a:pt x="45155" y="62607"/>
                </a:lnTo>
                <a:lnTo>
                  <a:pt x="37657" y="73705"/>
                </a:lnTo>
                <a:lnTo>
                  <a:pt x="34902" y="87257"/>
                </a:lnTo>
                <a:lnTo>
                  <a:pt x="37657" y="100809"/>
                </a:lnTo>
                <a:lnTo>
                  <a:pt x="45155" y="111907"/>
                </a:lnTo>
                <a:lnTo>
                  <a:pt x="56253" y="119406"/>
                </a:lnTo>
                <a:lnTo>
                  <a:pt x="69805" y="122160"/>
                </a:lnTo>
                <a:lnTo>
                  <a:pt x="83358" y="119406"/>
                </a:lnTo>
                <a:lnTo>
                  <a:pt x="94456" y="111907"/>
                </a:lnTo>
                <a:lnTo>
                  <a:pt x="101954" y="100809"/>
                </a:lnTo>
                <a:lnTo>
                  <a:pt x="104708" y="87257"/>
                </a:lnTo>
                <a:lnTo>
                  <a:pt x="101954" y="73705"/>
                </a:lnTo>
                <a:lnTo>
                  <a:pt x="94456" y="62607"/>
                </a:lnTo>
                <a:lnTo>
                  <a:pt x="83358" y="55108"/>
                </a:lnTo>
                <a:lnTo>
                  <a:pt x="69805" y="52354"/>
                </a:lnTo>
                <a:close/>
              </a:path>
              <a:path extrusionOk="0" h="209550" w="419100">
                <a:moveTo>
                  <a:pt x="349029" y="52354"/>
                </a:moveTo>
                <a:lnTo>
                  <a:pt x="335477" y="55108"/>
                </a:lnTo>
                <a:lnTo>
                  <a:pt x="324379" y="62607"/>
                </a:lnTo>
                <a:lnTo>
                  <a:pt x="316880" y="73705"/>
                </a:lnTo>
                <a:lnTo>
                  <a:pt x="314126" y="87257"/>
                </a:lnTo>
                <a:lnTo>
                  <a:pt x="316880" y="100809"/>
                </a:lnTo>
                <a:lnTo>
                  <a:pt x="324379" y="111907"/>
                </a:lnTo>
                <a:lnTo>
                  <a:pt x="335477" y="119406"/>
                </a:lnTo>
                <a:lnTo>
                  <a:pt x="349029" y="122160"/>
                </a:lnTo>
                <a:lnTo>
                  <a:pt x="362581" y="119406"/>
                </a:lnTo>
                <a:lnTo>
                  <a:pt x="373679" y="111907"/>
                </a:lnTo>
                <a:lnTo>
                  <a:pt x="381178" y="100809"/>
                </a:lnTo>
                <a:lnTo>
                  <a:pt x="383932" y="87257"/>
                </a:lnTo>
                <a:lnTo>
                  <a:pt x="381178" y="73705"/>
                </a:lnTo>
                <a:lnTo>
                  <a:pt x="373679" y="62607"/>
                </a:lnTo>
                <a:lnTo>
                  <a:pt x="362581" y="55108"/>
                </a:lnTo>
                <a:lnTo>
                  <a:pt x="349029" y="52354"/>
                </a:lnTo>
                <a:close/>
              </a:path>
              <a:path extrusionOk="0" h="209550" w="419100">
                <a:moveTo>
                  <a:pt x="209417" y="0"/>
                </a:moveTo>
                <a:lnTo>
                  <a:pt x="189015" y="4106"/>
                </a:lnTo>
                <a:lnTo>
                  <a:pt x="172376" y="15313"/>
                </a:lnTo>
                <a:lnTo>
                  <a:pt x="161169" y="31952"/>
                </a:lnTo>
                <a:lnTo>
                  <a:pt x="157063" y="52354"/>
                </a:lnTo>
                <a:lnTo>
                  <a:pt x="161169" y="72756"/>
                </a:lnTo>
                <a:lnTo>
                  <a:pt x="172376" y="89395"/>
                </a:lnTo>
                <a:lnTo>
                  <a:pt x="189015" y="100602"/>
                </a:lnTo>
                <a:lnTo>
                  <a:pt x="209417" y="104708"/>
                </a:lnTo>
                <a:lnTo>
                  <a:pt x="229819" y="100602"/>
                </a:lnTo>
                <a:lnTo>
                  <a:pt x="246458" y="89395"/>
                </a:lnTo>
                <a:lnTo>
                  <a:pt x="257665" y="72756"/>
                </a:lnTo>
                <a:lnTo>
                  <a:pt x="261772" y="52354"/>
                </a:lnTo>
                <a:lnTo>
                  <a:pt x="257665" y="31952"/>
                </a:lnTo>
                <a:lnTo>
                  <a:pt x="246458" y="15313"/>
                </a:lnTo>
                <a:lnTo>
                  <a:pt x="229819" y="4106"/>
                </a:lnTo>
                <a:lnTo>
                  <a:pt x="2094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0" name="Google Shape;160;p16"/>
          <p:cNvSpPr/>
          <p:nvPr/>
        </p:nvSpPr>
        <p:spPr>
          <a:xfrm>
            <a:off x="3804650" y="4474326"/>
            <a:ext cx="283766" cy="247968"/>
          </a:xfrm>
          <a:custGeom>
            <a:rect b="b" l="l" r="r" t="t"/>
            <a:pathLst>
              <a:path extrusionOk="0" h="349250" w="349250">
                <a:moveTo>
                  <a:pt x="174514" y="0"/>
                </a:moveTo>
                <a:lnTo>
                  <a:pt x="128139" y="6237"/>
                </a:lnTo>
                <a:lnTo>
                  <a:pt x="86455" y="23837"/>
                </a:lnTo>
                <a:lnTo>
                  <a:pt x="51132" y="51132"/>
                </a:lnTo>
                <a:lnTo>
                  <a:pt x="23837" y="86455"/>
                </a:lnTo>
                <a:lnTo>
                  <a:pt x="6237" y="128139"/>
                </a:lnTo>
                <a:lnTo>
                  <a:pt x="0" y="174514"/>
                </a:lnTo>
                <a:lnTo>
                  <a:pt x="6237" y="220890"/>
                </a:lnTo>
                <a:lnTo>
                  <a:pt x="23837" y="262573"/>
                </a:lnTo>
                <a:lnTo>
                  <a:pt x="51132" y="297896"/>
                </a:lnTo>
                <a:lnTo>
                  <a:pt x="86455" y="325192"/>
                </a:lnTo>
                <a:lnTo>
                  <a:pt x="128139" y="342792"/>
                </a:lnTo>
                <a:lnTo>
                  <a:pt x="174514" y="349029"/>
                </a:lnTo>
                <a:lnTo>
                  <a:pt x="220890" y="342792"/>
                </a:lnTo>
                <a:lnTo>
                  <a:pt x="262573" y="325192"/>
                </a:lnTo>
                <a:lnTo>
                  <a:pt x="276893" y="314126"/>
                </a:lnTo>
                <a:lnTo>
                  <a:pt x="174514" y="314126"/>
                </a:lnTo>
                <a:lnTo>
                  <a:pt x="130375" y="307011"/>
                </a:lnTo>
                <a:lnTo>
                  <a:pt x="92048" y="287198"/>
                </a:lnTo>
                <a:lnTo>
                  <a:pt x="61831" y="256980"/>
                </a:lnTo>
                <a:lnTo>
                  <a:pt x="42017" y="218654"/>
                </a:lnTo>
                <a:lnTo>
                  <a:pt x="34902" y="174514"/>
                </a:lnTo>
                <a:lnTo>
                  <a:pt x="42017" y="130375"/>
                </a:lnTo>
                <a:lnTo>
                  <a:pt x="61831" y="92048"/>
                </a:lnTo>
                <a:lnTo>
                  <a:pt x="92048" y="61831"/>
                </a:lnTo>
                <a:lnTo>
                  <a:pt x="130375" y="42017"/>
                </a:lnTo>
                <a:lnTo>
                  <a:pt x="174514" y="34902"/>
                </a:lnTo>
                <a:lnTo>
                  <a:pt x="276893" y="34902"/>
                </a:lnTo>
                <a:lnTo>
                  <a:pt x="262573" y="23837"/>
                </a:lnTo>
                <a:lnTo>
                  <a:pt x="220890" y="6237"/>
                </a:lnTo>
                <a:lnTo>
                  <a:pt x="174514" y="0"/>
                </a:lnTo>
                <a:close/>
              </a:path>
              <a:path extrusionOk="0" h="349250" w="349250">
                <a:moveTo>
                  <a:pt x="276893" y="34902"/>
                </a:moveTo>
                <a:lnTo>
                  <a:pt x="174514" y="34902"/>
                </a:lnTo>
                <a:lnTo>
                  <a:pt x="218654" y="42017"/>
                </a:lnTo>
                <a:lnTo>
                  <a:pt x="256980" y="61831"/>
                </a:lnTo>
                <a:lnTo>
                  <a:pt x="287198" y="92048"/>
                </a:lnTo>
                <a:lnTo>
                  <a:pt x="307011" y="130375"/>
                </a:lnTo>
                <a:lnTo>
                  <a:pt x="314126" y="174514"/>
                </a:lnTo>
                <a:lnTo>
                  <a:pt x="307011" y="218654"/>
                </a:lnTo>
                <a:lnTo>
                  <a:pt x="287198" y="256980"/>
                </a:lnTo>
                <a:lnTo>
                  <a:pt x="256980" y="287198"/>
                </a:lnTo>
                <a:lnTo>
                  <a:pt x="218654" y="307011"/>
                </a:lnTo>
                <a:lnTo>
                  <a:pt x="174514" y="314126"/>
                </a:lnTo>
                <a:lnTo>
                  <a:pt x="276893" y="314126"/>
                </a:lnTo>
                <a:lnTo>
                  <a:pt x="297896" y="297896"/>
                </a:lnTo>
                <a:lnTo>
                  <a:pt x="325192" y="262573"/>
                </a:lnTo>
                <a:lnTo>
                  <a:pt x="342792" y="220890"/>
                </a:lnTo>
                <a:lnTo>
                  <a:pt x="349029" y="174514"/>
                </a:lnTo>
                <a:lnTo>
                  <a:pt x="342792" y="128139"/>
                </a:lnTo>
                <a:lnTo>
                  <a:pt x="325192" y="86455"/>
                </a:lnTo>
                <a:lnTo>
                  <a:pt x="297896" y="51132"/>
                </a:lnTo>
                <a:lnTo>
                  <a:pt x="276893" y="34902"/>
                </a:lnTo>
                <a:close/>
              </a:path>
              <a:path extrusionOk="0" h="349250" w="349250">
                <a:moveTo>
                  <a:pt x="174514" y="69805"/>
                </a:moveTo>
                <a:lnTo>
                  <a:pt x="174514" y="174514"/>
                </a:lnTo>
                <a:lnTo>
                  <a:pt x="100520" y="248508"/>
                </a:lnTo>
                <a:lnTo>
                  <a:pt x="135131" y="271479"/>
                </a:lnTo>
                <a:lnTo>
                  <a:pt x="174536" y="279136"/>
                </a:lnTo>
                <a:lnTo>
                  <a:pt x="213974" y="271479"/>
                </a:lnTo>
                <a:lnTo>
                  <a:pt x="248683" y="248508"/>
                </a:lnTo>
                <a:lnTo>
                  <a:pt x="271651" y="213900"/>
                </a:lnTo>
                <a:lnTo>
                  <a:pt x="279289" y="174514"/>
                </a:lnTo>
                <a:lnTo>
                  <a:pt x="271580" y="135128"/>
                </a:lnTo>
                <a:lnTo>
                  <a:pt x="248508" y="100520"/>
                </a:lnTo>
                <a:lnTo>
                  <a:pt x="232112" y="87107"/>
                </a:lnTo>
                <a:lnTo>
                  <a:pt x="213933" y="77506"/>
                </a:lnTo>
                <a:lnTo>
                  <a:pt x="194543" y="71733"/>
                </a:lnTo>
                <a:lnTo>
                  <a:pt x="174514" y="698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8932" y="4513924"/>
            <a:ext cx="1957193" cy="1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66500" y="4513936"/>
            <a:ext cx="1704599" cy="18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6213801" y="4408688"/>
            <a:ext cx="18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What You’ll Get</a:t>
            </a:r>
            <a:endParaRPr b="1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16"/>
          <p:cNvCxnSpPr/>
          <p:nvPr/>
        </p:nvCxnSpPr>
        <p:spPr>
          <a:xfrm>
            <a:off x="5947301" y="4608775"/>
            <a:ext cx="279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65" name="Google Shape;165;p16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4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294200" y="366380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5">
            <a:alphaModFix/>
          </a:blip>
          <a:srcRect b="80031" l="35944" r="35828" t="0"/>
          <a:stretch/>
        </p:blipFill>
        <p:spPr>
          <a:xfrm>
            <a:off x="3756420" y="1369762"/>
            <a:ext cx="4563830" cy="171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/>
          <p:nvPr/>
        </p:nvSpPr>
        <p:spPr>
          <a:xfrm>
            <a:off x="6270050" y="1183663"/>
            <a:ext cx="1373700" cy="533400"/>
          </a:xfrm>
          <a:prstGeom prst="wedgeRoundRectCallout">
            <a:avLst>
              <a:gd fmla="val -185062" name="adj1"/>
              <a:gd fmla="val 21106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perusahaan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7058450" y="1801097"/>
            <a:ext cx="1261800" cy="533400"/>
          </a:xfrm>
          <a:prstGeom prst="wedgeRoundRectCallout">
            <a:avLst>
              <a:gd fmla="val -163003" name="adj1"/>
              <a:gd fmla="val 5081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Judul Event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6465500" y="2713475"/>
            <a:ext cx="1083900" cy="533400"/>
          </a:xfrm>
          <a:prstGeom prst="wedgeRoundRectCallout">
            <a:avLst>
              <a:gd fmla="val -128349" name="adj1"/>
              <a:gd fmla="val -86307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Deskripsi</a:t>
            </a: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Event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5517525" y="3721225"/>
            <a:ext cx="2625300" cy="609600"/>
          </a:xfrm>
          <a:prstGeom prst="wedgeRoundRectCallout">
            <a:avLst>
              <a:gd fmla="val -81049" name="adj1"/>
              <a:gd fmla="val -186336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Background/Customizable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/>
          <p:nvPr/>
        </p:nvSpPr>
        <p:spPr>
          <a:xfrm>
            <a:off x="2405838" y="668425"/>
            <a:ext cx="3868200" cy="4002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Layout Landing Page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5">
            <a:alphaModFix/>
          </a:blip>
          <a:srcRect b="0" l="35944" r="35828" t="0"/>
          <a:stretch/>
        </p:blipFill>
        <p:spPr>
          <a:xfrm>
            <a:off x="240725" y="949463"/>
            <a:ext cx="2000328" cy="37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/>
          <p:nvPr/>
        </p:nvSpPr>
        <p:spPr>
          <a:xfrm>
            <a:off x="2285550" y="1369750"/>
            <a:ext cx="1373700" cy="680700"/>
          </a:xfrm>
          <a:prstGeom prst="wedgeRoundRectCallout">
            <a:avLst>
              <a:gd fmla="val -122623" name="adj1"/>
              <a:gd fmla="val 46948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Deskripsi &amp; pengenalan program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7"/>
          <p:cNvSpPr/>
          <p:nvPr/>
        </p:nvSpPr>
        <p:spPr>
          <a:xfrm rot="-898">
            <a:off x="2917000" y="3348700"/>
            <a:ext cx="1148400" cy="829800"/>
          </a:xfrm>
          <a:prstGeom prst="wedgeRoundRectCallout">
            <a:avLst>
              <a:gd fmla="val -151060" name="adj1"/>
              <a:gd fmla="val -21128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Artikel terkait program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9" name="Google Shape;189;p17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190" name="Google Shape;190;p17"/>
            <p:cNvPicPr preferRelativeResize="0"/>
            <p:nvPr/>
          </p:nvPicPr>
          <p:blipFill rotWithShape="1">
            <a:blip r:embed="rId7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 rotWithShape="1">
            <a:blip r:embed="rId8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7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</a:t>
            </a:r>
            <a:r>
              <a:rPr b="1" lang="id" sz="1200">
                <a:solidFill>
                  <a:schemeClr val="lt1"/>
                </a:solidFill>
              </a:rPr>
              <a:t>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6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3756425" y="1369750"/>
            <a:ext cx="7563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237425" y="949475"/>
            <a:ext cx="633000" cy="11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2475" y="1369750"/>
            <a:ext cx="797676" cy="2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725" y="949475"/>
            <a:ext cx="409277" cy="1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6">
            <a:alphaModFix/>
          </a:blip>
          <a:srcRect b="15535" l="8142" r="37721" t="18269"/>
          <a:stretch/>
        </p:blipFill>
        <p:spPr>
          <a:xfrm>
            <a:off x="84400" y="1918200"/>
            <a:ext cx="2999401" cy="206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8"/>
          <p:cNvPicPr preferRelativeResize="0"/>
          <p:nvPr/>
        </p:nvPicPr>
        <p:blipFill rotWithShape="1">
          <a:blip r:embed="rId7">
            <a:alphaModFix/>
          </a:blip>
          <a:srcRect b="7222" l="10151" r="37333" t="17860"/>
          <a:stretch/>
        </p:blipFill>
        <p:spPr>
          <a:xfrm>
            <a:off x="3279388" y="2167137"/>
            <a:ext cx="2662713" cy="18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/>
          <p:nvPr/>
        </p:nvSpPr>
        <p:spPr>
          <a:xfrm flipH="1">
            <a:off x="2621863" y="1225175"/>
            <a:ext cx="1326300" cy="785400"/>
          </a:xfrm>
          <a:prstGeom prst="wedgeRoundRectCallout">
            <a:avLst>
              <a:gd fmla="val -102056" name="adj1"/>
              <a:gd fmla="val 86481" name="adj2"/>
              <a:gd fmla="val 0" name="adj3"/>
            </a:avLst>
          </a:prstGeom>
          <a:solidFill>
            <a:srgbClr val="0093A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ompany Profile ITDRI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8">
            <a:alphaModFix/>
          </a:blip>
          <a:srcRect b="12325" l="8366" r="36155" t="14831"/>
          <a:stretch/>
        </p:blipFill>
        <p:spPr>
          <a:xfrm>
            <a:off x="6137700" y="2167128"/>
            <a:ext cx="2466299" cy="182068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/>
          <p:nvPr/>
        </p:nvSpPr>
        <p:spPr>
          <a:xfrm>
            <a:off x="7458900" y="1333800"/>
            <a:ext cx="1490700" cy="785400"/>
          </a:xfrm>
          <a:prstGeom prst="wedgeRoundRectCallout">
            <a:avLst>
              <a:gd fmla="val -72561" name="adj1"/>
              <a:gd fmla="val 99066" name="adj2"/>
              <a:gd fmla="val 0" name="adj3"/>
            </a:avLst>
          </a:prstGeom>
          <a:solidFill>
            <a:srgbClr val="0093A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ompany Profile </a:t>
            </a:r>
            <a:r>
              <a:rPr b="1" lang="id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perusahaan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2405838" y="668425"/>
            <a:ext cx="3868200" cy="4002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Layout Landing Page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7" name="Google Shape;217;p18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218" name="Google Shape;218;p18"/>
            <p:cNvPicPr preferRelativeResize="0"/>
            <p:nvPr/>
          </p:nvPicPr>
          <p:blipFill rotWithShape="1">
            <a:blip r:embed="rId9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8"/>
            <p:cNvPicPr preferRelativeResize="0"/>
            <p:nvPr/>
          </p:nvPicPr>
          <p:blipFill rotWithShape="1">
            <a:blip r:embed="rId10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18"/>
          <p:cNvSpPr/>
          <p:nvPr/>
        </p:nvSpPr>
        <p:spPr>
          <a:xfrm>
            <a:off x="2210500" y="4144350"/>
            <a:ext cx="3516900" cy="752400"/>
          </a:xfrm>
          <a:prstGeom prst="wedgeRoundRectCallout">
            <a:avLst>
              <a:gd fmla="val -91951" name="adj1"/>
              <a:gd fmla="val -183319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Menampilkan produk perusahaan Menampilkan pentingnya produk perusahaan</a:t>
            </a:r>
            <a:br>
              <a:rPr b="1" lang="id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7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6264050" y="2199600"/>
            <a:ext cx="680700" cy="68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52075" y="2371100"/>
            <a:ext cx="938076" cy="27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/>
          <p:nvPr/>
        </p:nvSpPr>
        <p:spPr>
          <a:xfrm>
            <a:off x="-83300" y="4962350"/>
            <a:ext cx="93036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 rotWithShape="1">
          <a:blip r:embed="rId6">
            <a:alphaModFix/>
          </a:blip>
          <a:srcRect b="57812" l="8739" r="61881" t="27587"/>
          <a:stretch/>
        </p:blipFill>
        <p:spPr>
          <a:xfrm>
            <a:off x="377050" y="2640689"/>
            <a:ext cx="3440298" cy="96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19"/>
          <p:cNvSpPr/>
          <p:nvPr/>
        </p:nvSpPr>
        <p:spPr>
          <a:xfrm>
            <a:off x="2066750" y="1641275"/>
            <a:ext cx="2234100" cy="820200"/>
          </a:xfrm>
          <a:prstGeom prst="wedgeRoundRectCallout">
            <a:avLst>
              <a:gd fmla="val -50837" name="adj1"/>
              <a:gd fmla="val 110193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Recording Event (Tayangan ulang)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 rotWithShape="1">
          <a:blip r:embed="rId7">
            <a:alphaModFix/>
          </a:blip>
          <a:srcRect b="6070" l="8043" r="25971" t="10540"/>
          <a:stretch/>
        </p:blipFill>
        <p:spPr>
          <a:xfrm>
            <a:off x="4393550" y="1641271"/>
            <a:ext cx="3868201" cy="274844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19"/>
          <p:cNvSpPr/>
          <p:nvPr/>
        </p:nvSpPr>
        <p:spPr>
          <a:xfrm>
            <a:off x="6274050" y="1068625"/>
            <a:ext cx="1326300" cy="532800"/>
          </a:xfrm>
          <a:prstGeom prst="wedgeRoundRectCallout">
            <a:avLst>
              <a:gd fmla="val -77377" name="adj1"/>
              <a:gd fmla="val 70965" name="adj2"/>
              <a:gd fmla="val 0" name="adj3"/>
            </a:avLst>
          </a:prstGeom>
          <a:solidFill>
            <a:schemeClr val="accent5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Rundown Webinar</a:t>
            </a:r>
            <a:r>
              <a:rPr b="1" lang="id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405838" y="668425"/>
            <a:ext cx="3868200" cy="400200"/>
          </a:xfrm>
          <a:prstGeom prst="flowChartAlternateProcess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Layout Landing Page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3" name="Google Shape;243;p19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244" name="Google Shape;244;p19"/>
            <p:cNvPicPr preferRelativeResize="0"/>
            <p:nvPr/>
          </p:nvPicPr>
          <p:blipFill rotWithShape="1">
            <a:blip r:embed="rId8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9"/>
            <p:cNvPicPr preferRelativeResize="0"/>
            <p:nvPr/>
          </p:nvPicPr>
          <p:blipFill rotWithShape="1">
            <a:blip r:embed="rId9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19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8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50" y="1247438"/>
            <a:ext cx="1961250" cy="22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87" y="1472475"/>
            <a:ext cx="1961257" cy="177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/>
          <p:nvPr/>
        </p:nvSpPr>
        <p:spPr>
          <a:xfrm>
            <a:off x="693600" y="1251050"/>
            <a:ext cx="1961400" cy="381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464900" y="962025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191812" y="38319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6">
            <a:alphaModFix amt="14000"/>
          </a:blip>
          <a:stretch>
            <a:fillRect/>
          </a:stretch>
        </p:blipFill>
        <p:spPr>
          <a:xfrm flipH="1" rot="1199998">
            <a:off x="5326474" y="3430542"/>
            <a:ext cx="6994602" cy="668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 rotWithShape="1">
          <a:blip r:embed="rId7">
            <a:alphaModFix/>
          </a:blip>
          <a:srcRect b="11174" l="11809" r="11154" t="14475"/>
          <a:stretch/>
        </p:blipFill>
        <p:spPr>
          <a:xfrm>
            <a:off x="6304775" y="5959300"/>
            <a:ext cx="4179168" cy="22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 txBox="1"/>
          <p:nvPr/>
        </p:nvSpPr>
        <p:spPr>
          <a:xfrm>
            <a:off x="3142175" y="1460863"/>
            <a:ext cx="12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Presensi</a:t>
            </a:r>
            <a:endParaRPr b="1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0"/>
          <p:cNvPicPr preferRelativeResize="0"/>
          <p:nvPr/>
        </p:nvPicPr>
        <p:blipFill rotWithShape="1">
          <a:blip r:embed="rId8">
            <a:alphaModFix/>
          </a:blip>
          <a:srcRect b="5451" l="0" r="0" t="14733"/>
          <a:stretch/>
        </p:blipFill>
        <p:spPr>
          <a:xfrm>
            <a:off x="358075" y="-2014824"/>
            <a:ext cx="3783202" cy="1698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 rotWithShape="1">
          <a:blip r:embed="rId9">
            <a:alphaModFix/>
          </a:blip>
          <a:srcRect b="15633" l="54709" r="16282" t="25282"/>
          <a:stretch/>
        </p:blipFill>
        <p:spPr>
          <a:xfrm>
            <a:off x="9478320" y="4706400"/>
            <a:ext cx="2138683" cy="2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 rotWithShape="1">
          <a:blip r:embed="rId10">
            <a:alphaModFix/>
          </a:blip>
          <a:srcRect b="7920" l="0" r="33962" t="9997"/>
          <a:stretch/>
        </p:blipFill>
        <p:spPr>
          <a:xfrm>
            <a:off x="132290" y="5287100"/>
            <a:ext cx="2939062" cy="205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/>
          <p:nvPr/>
        </p:nvSpPr>
        <p:spPr>
          <a:xfrm>
            <a:off x="2834250" y="1885088"/>
            <a:ext cx="1540800" cy="12006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Fitur yang ditujukan </a:t>
            </a: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untuk</a:t>
            </a: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 mendata presensi para karyawan BRI yang hadir pada acara BRI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-36475" y="810050"/>
            <a:ext cx="3701100" cy="2763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Contoh Fitur Gamification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188" y="3139838"/>
            <a:ext cx="1961006" cy="17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/>
          <p:nvPr/>
        </p:nvSpPr>
        <p:spPr>
          <a:xfrm>
            <a:off x="2276825" y="4655825"/>
            <a:ext cx="340800" cy="159300"/>
          </a:xfrm>
          <a:prstGeom prst="rect">
            <a:avLst/>
          </a:prstGeom>
          <a:noFill/>
          <a:ln cap="flat" cmpd="sng" w="9525">
            <a:solidFill>
              <a:srgbClr val="D20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/>
          <p:nvPr/>
        </p:nvSpPr>
        <p:spPr>
          <a:xfrm>
            <a:off x="-52675" y="4962350"/>
            <a:ext cx="91968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2093725" y="4675177"/>
            <a:ext cx="139800" cy="12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 txBox="1"/>
          <p:nvPr/>
        </p:nvSpPr>
        <p:spPr>
          <a:xfrm>
            <a:off x="1488025" y="2936675"/>
            <a:ext cx="6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1171825" y="4599875"/>
            <a:ext cx="895800" cy="271200"/>
          </a:xfrm>
          <a:prstGeom prst="rect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0"/>
          <p:cNvCxnSpPr/>
          <p:nvPr/>
        </p:nvCxnSpPr>
        <p:spPr>
          <a:xfrm>
            <a:off x="5095425" y="2842500"/>
            <a:ext cx="118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0"/>
          <p:cNvSpPr/>
          <p:nvPr/>
        </p:nvSpPr>
        <p:spPr>
          <a:xfrm>
            <a:off x="2282600" y="2985400"/>
            <a:ext cx="340800" cy="159300"/>
          </a:xfrm>
          <a:prstGeom prst="rect">
            <a:avLst/>
          </a:prstGeom>
          <a:noFill/>
          <a:ln cap="flat" cmpd="sng" w="9525">
            <a:solidFill>
              <a:srgbClr val="D200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0"/>
          <p:cNvCxnSpPr/>
          <p:nvPr/>
        </p:nvCxnSpPr>
        <p:spPr>
          <a:xfrm>
            <a:off x="2730075" y="1660975"/>
            <a:ext cx="39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77" name="Google Shape;277;p20"/>
          <p:cNvSpPr/>
          <p:nvPr/>
        </p:nvSpPr>
        <p:spPr>
          <a:xfrm flipH="1">
            <a:off x="1810573" y="1287265"/>
            <a:ext cx="132000" cy="12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964251" y="1267925"/>
            <a:ext cx="680700" cy="159300"/>
          </a:xfrm>
          <a:prstGeom prst="rect">
            <a:avLst/>
          </a:prstGeom>
          <a:solidFill>
            <a:srgbClr val="D200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link domain</a:t>
            </a:r>
            <a:endParaRPr sz="6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1203476" y="4535375"/>
            <a:ext cx="10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Bagian presensi karyawan BRI</a:t>
            </a:r>
            <a:endParaRPr sz="7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14">
            <a:alphaModFix/>
          </a:blip>
          <a:srcRect b="9948" l="55571" r="16641" t="23597"/>
          <a:stretch/>
        </p:blipFill>
        <p:spPr>
          <a:xfrm>
            <a:off x="4551850" y="1682213"/>
            <a:ext cx="1932706" cy="259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/>
          <p:nvPr/>
        </p:nvSpPr>
        <p:spPr>
          <a:xfrm>
            <a:off x="6676700" y="1682225"/>
            <a:ext cx="2067600" cy="27243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Montserrat Medium"/>
                <a:ea typeface="Montserrat Medium"/>
                <a:cs typeface="Montserrat Medium"/>
                <a:sym typeface="Montserrat Medium"/>
              </a:rPr>
              <a:t>Adanya fitur mini games dalam website ini memudahkan untuk para karyawan BRI yang sedang mengakses untuk melakukan sedikit ice breaking di tengah-tengah acara. Terdiri dari game </a:t>
            </a:r>
            <a:r>
              <a:rPr lang="id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minimalis yang ditujukan untuk memberikan edukasi singkat tentang Design thinking, Lean Startup dan Agile kepada Karyawan BRI.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6349703" y="1139825"/>
            <a:ext cx="181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Mini Game</a:t>
            </a:r>
            <a:endParaRPr b="1" sz="15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6668650" y="1286625"/>
            <a:ext cx="139800" cy="13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20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285" name="Google Shape;285;p20"/>
            <p:cNvPicPr preferRelativeResize="0"/>
            <p:nvPr/>
          </p:nvPicPr>
          <p:blipFill rotWithShape="1">
            <a:blip r:embed="rId15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0"/>
            <p:cNvPicPr preferRelativeResize="0"/>
            <p:nvPr/>
          </p:nvPicPr>
          <p:blipFill rotWithShape="1">
            <a:blip r:embed="rId16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0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364500" y="4829875"/>
            <a:ext cx="3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9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-1769612" y="-2567350"/>
            <a:ext cx="3980100" cy="3980100"/>
          </a:xfrm>
          <a:prstGeom prst="ellipse">
            <a:avLst/>
          </a:prstGeom>
          <a:solidFill>
            <a:srgbClr val="CCCCCC">
              <a:alpha val="37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36" y="4199319"/>
            <a:ext cx="3051739" cy="90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0675" y="760650"/>
            <a:ext cx="2824501" cy="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191812" y="3831950"/>
            <a:ext cx="2824501" cy="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 txBox="1"/>
          <p:nvPr/>
        </p:nvSpPr>
        <p:spPr>
          <a:xfrm>
            <a:off x="7855650" y="140275"/>
            <a:ext cx="13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-83312" y="5118050"/>
            <a:ext cx="6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11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10140075" y="3182425"/>
            <a:ext cx="24663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Pada era industri 4.0 sangat diperlukan digital talent terutama ketika pandemi covid 19 datang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6250" lvl="0" marL="316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■"/>
            </a:pPr>
            <a:r>
              <a:rPr lang="id" sz="1100">
                <a:latin typeface="Century Gothic"/>
                <a:ea typeface="Century Gothic"/>
                <a:cs typeface="Century Gothic"/>
                <a:sym typeface="Century Gothic"/>
              </a:rPr>
              <a:t>Banyak perusahaan yang belum mempersiapkan dengan baik digital talent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21"/>
          <p:cNvSpPr txBox="1"/>
          <p:nvPr/>
        </p:nvSpPr>
        <p:spPr>
          <a:xfrm>
            <a:off x="9604450" y="1612650"/>
            <a:ext cx="325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7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rPr>
              <a:t>User Journey</a:t>
            </a:r>
            <a:endParaRPr b="1" sz="1700">
              <a:solidFill>
                <a:srgbClr val="D2000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2561700" y="773125"/>
            <a:ext cx="3868200" cy="400200"/>
          </a:xfrm>
          <a:prstGeom prst="flowChartAlternateProcess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Contoh Fitur Pada </a:t>
            </a:r>
            <a:r>
              <a:rPr b="1" lang="id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b="1"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-52675" y="4962350"/>
            <a:ext cx="9196800" cy="333600"/>
          </a:xfrm>
          <a:prstGeom prst="rect">
            <a:avLst/>
          </a:prstGeom>
          <a:solidFill>
            <a:srgbClr val="009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164525" y="4829875"/>
            <a:ext cx="680700" cy="680700"/>
          </a:xfrm>
          <a:prstGeom prst="ellipse">
            <a:avLst/>
          </a:prstGeom>
          <a:solidFill>
            <a:srgbClr val="1F2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916" y="58825"/>
            <a:ext cx="1083750" cy="60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7200" y="11877"/>
            <a:ext cx="1022399" cy="78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1"/>
          <p:cNvSpPr txBox="1"/>
          <p:nvPr/>
        </p:nvSpPr>
        <p:spPr>
          <a:xfrm>
            <a:off x="4229400" y="2138675"/>
            <a:ext cx="3051900" cy="1293000"/>
          </a:xfrm>
          <a:prstGeom prst="rect">
            <a:avLst/>
          </a:prstGeom>
          <a:solidFill>
            <a:srgbClr val="F7E3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640000" dist="57150">
              <a:srgbClr val="0093AD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Montserrat"/>
                <a:ea typeface="Montserrat"/>
                <a:cs typeface="Montserrat"/>
                <a:sym typeface="Montserrat"/>
              </a:rPr>
              <a:t>Adanya fitur trivia banner dalam website ini, m</a:t>
            </a:r>
            <a:r>
              <a:rPr lang="id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enampilkan tentang development produk digital dan mengenai design thinking agar mendorong peserta lebih aware dengan hal digital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21"/>
          <p:cNvPicPr preferRelativeResize="0"/>
          <p:nvPr/>
        </p:nvPicPr>
        <p:blipFill rotWithShape="1">
          <a:blip r:embed="rId6">
            <a:alphaModFix/>
          </a:blip>
          <a:srcRect b="21947" l="62814" r="6933" t="13727"/>
          <a:stretch/>
        </p:blipFill>
        <p:spPr>
          <a:xfrm>
            <a:off x="1722929" y="1613175"/>
            <a:ext cx="2230997" cy="2668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1"/>
          <p:cNvGrpSpPr/>
          <p:nvPr/>
        </p:nvGrpSpPr>
        <p:grpSpPr>
          <a:xfrm>
            <a:off x="4229400" y="1613175"/>
            <a:ext cx="1976100" cy="415500"/>
            <a:chOff x="4229400" y="1765575"/>
            <a:chExt cx="1976100" cy="415500"/>
          </a:xfrm>
        </p:grpSpPr>
        <p:sp>
          <p:nvSpPr>
            <p:cNvPr id="309" name="Google Shape;309;p21"/>
            <p:cNvSpPr txBox="1"/>
            <p:nvPr/>
          </p:nvSpPr>
          <p:spPr>
            <a:xfrm>
              <a:off x="4648200" y="1765575"/>
              <a:ext cx="15573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1500">
                  <a:solidFill>
                    <a:srgbClr val="D2000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Trivia Banner</a:t>
              </a:r>
              <a:endParaRPr b="1" sz="1500">
                <a:solidFill>
                  <a:srgbClr val="D2000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10" name="Google Shape;310;p21"/>
            <p:cNvCxnSpPr/>
            <p:nvPr/>
          </p:nvCxnSpPr>
          <p:spPr>
            <a:xfrm>
              <a:off x="4229400" y="1973325"/>
              <a:ext cx="39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grpSp>
        <p:nvGrpSpPr>
          <p:cNvPr id="311" name="Google Shape;311;p21"/>
          <p:cNvGrpSpPr/>
          <p:nvPr/>
        </p:nvGrpSpPr>
        <p:grpSpPr>
          <a:xfrm>
            <a:off x="237425" y="98350"/>
            <a:ext cx="1083748" cy="455899"/>
            <a:chOff x="237425" y="98350"/>
            <a:chExt cx="1083748" cy="455899"/>
          </a:xfrm>
        </p:grpSpPr>
        <p:pic>
          <p:nvPicPr>
            <p:cNvPr id="312" name="Google Shape;312;p21"/>
            <p:cNvPicPr preferRelativeResize="0"/>
            <p:nvPr/>
          </p:nvPicPr>
          <p:blipFill rotWithShape="1">
            <a:blip r:embed="rId7">
              <a:alphaModFix/>
            </a:blip>
            <a:srcRect b="15739" l="0" r="73720" t="0"/>
            <a:stretch/>
          </p:blipFill>
          <p:spPr>
            <a:xfrm>
              <a:off x="237425" y="98350"/>
              <a:ext cx="284798" cy="455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1"/>
            <p:cNvPicPr preferRelativeResize="0"/>
            <p:nvPr/>
          </p:nvPicPr>
          <p:blipFill rotWithShape="1">
            <a:blip r:embed="rId8">
              <a:alphaModFix/>
            </a:blip>
            <a:srcRect b="15739" l="26394" r="0" t="0"/>
            <a:stretch/>
          </p:blipFill>
          <p:spPr>
            <a:xfrm>
              <a:off x="523499" y="98350"/>
              <a:ext cx="797673" cy="455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21"/>
          <p:cNvSpPr/>
          <p:nvPr/>
        </p:nvSpPr>
        <p:spPr>
          <a:xfrm>
            <a:off x="7266350" y="4544200"/>
            <a:ext cx="2178000" cy="333600"/>
          </a:xfrm>
          <a:prstGeom prst="roundRect">
            <a:avLst>
              <a:gd fmla="val 16667" name="adj"/>
            </a:avLst>
          </a:prstGeom>
          <a:solidFill>
            <a:srgbClr val="0070C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lt1"/>
                </a:solidFill>
              </a:rPr>
              <a:t>Overview &amp; Features 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271025" y="4829875"/>
            <a:ext cx="4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10</a:t>
            </a:r>
            <a:endParaRPr sz="11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